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sldIdLst>
    <p:sldId id="277" r:id="rId2"/>
    <p:sldId id="258" r:id="rId3"/>
    <p:sldId id="278" r:id="rId4"/>
    <p:sldId id="306" r:id="rId5"/>
    <p:sldId id="263" r:id="rId6"/>
    <p:sldId id="264" r:id="rId7"/>
    <p:sldId id="270" r:id="rId8"/>
    <p:sldId id="307" r:id="rId9"/>
    <p:sldId id="319" r:id="rId10"/>
    <p:sldId id="320" r:id="rId11"/>
    <p:sldId id="321" r:id="rId12"/>
    <p:sldId id="309" r:id="rId13"/>
    <p:sldId id="308" r:id="rId14"/>
    <p:sldId id="303" r:id="rId15"/>
    <p:sldId id="310" r:id="rId16"/>
    <p:sldId id="313" r:id="rId17"/>
    <p:sldId id="312" r:id="rId18"/>
    <p:sldId id="311" r:id="rId19"/>
    <p:sldId id="315" r:id="rId20"/>
    <p:sldId id="314" r:id="rId21"/>
    <p:sldId id="325" r:id="rId22"/>
    <p:sldId id="326" r:id="rId23"/>
    <p:sldId id="327" r:id="rId24"/>
    <p:sldId id="328" r:id="rId25"/>
    <p:sldId id="333" r:id="rId26"/>
    <p:sldId id="329" r:id="rId27"/>
    <p:sldId id="330" r:id="rId28"/>
    <p:sldId id="331" r:id="rId29"/>
    <p:sldId id="332" r:id="rId30"/>
    <p:sldId id="274" r:id="rId31"/>
    <p:sldId id="304" r:id="rId32"/>
    <p:sldId id="316" r:id="rId33"/>
    <p:sldId id="317" r:id="rId34"/>
    <p:sldId id="318" r:id="rId35"/>
    <p:sldId id="322" r:id="rId36"/>
    <p:sldId id="323" r:id="rId37"/>
    <p:sldId id="324" r:id="rId38"/>
    <p:sldId id="276" r:id="rId39"/>
  </p:sldIdLst>
  <p:sldSz cx="9144000" cy="6858000" type="screen4x3"/>
  <p:notesSz cx="6858000" cy="9144000"/>
  <p:defaultTextStyle>
    <a:defPPr>
      <a:defRPr lang="en"/>
    </a:defPPr>
    <a:lvl1pPr marL="0" algn="l" defTabSz="914400" rtl="0" eaLnBrk="1" latinLnBrk="0" hangingPunct="1">
      <a:defRPr lang="en" sz="1800" kern="1200">
        <a:solidFill>
          <a:schemeClr val="tx1"/>
        </a:solidFill>
        <a:latin typeface="+mn-lt"/>
        <a:ea typeface="+mn-ea"/>
        <a:cs typeface="+mn-cs"/>
      </a:defRPr>
    </a:lvl1pPr>
    <a:lvl2pPr marL="457200" algn="l" defTabSz="914400" rtl="0" eaLnBrk="1" latinLnBrk="0" hangingPunct="1">
      <a:defRPr lang="en" sz="1800" kern="1200">
        <a:solidFill>
          <a:schemeClr val="tx1"/>
        </a:solidFill>
        <a:latin typeface="+mn-lt"/>
        <a:ea typeface="+mn-ea"/>
        <a:cs typeface="+mn-cs"/>
      </a:defRPr>
    </a:lvl2pPr>
    <a:lvl3pPr marL="914400" algn="l" defTabSz="914400" rtl="0" eaLnBrk="1" latinLnBrk="0" hangingPunct="1">
      <a:defRPr lang="en" sz="1800" kern="1200">
        <a:solidFill>
          <a:schemeClr val="tx1"/>
        </a:solidFill>
        <a:latin typeface="+mn-lt"/>
        <a:ea typeface="+mn-ea"/>
        <a:cs typeface="+mn-cs"/>
      </a:defRPr>
    </a:lvl3pPr>
    <a:lvl4pPr marL="1371600" algn="l" defTabSz="914400" rtl="0" eaLnBrk="1" latinLnBrk="0" hangingPunct="1">
      <a:defRPr lang="en" sz="1800" kern="1200">
        <a:solidFill>
          <a:schemeClr val="tx1"/>
        </a:solidFill>
        <a:latin typeface="+mn-lt"/>
        <a:ea typeface="+mn-ea"/>
        <a:cs typeface="+mn-cs"/>
      </a:defRPr>
    </a:lvl4pPr>
    <a:lvl5pPr marL="1828800" algn="l" defTabSz="914400" rtl="0" eaLnBrk="1" latinLnBrk="0" hangingPunct="1">
      <a:defRPr lang="en" sz="1800" kern="1200">
        <a:solidFill>
          <a:schemeClr val="tx1"/>
        </a:solidFill>
        <a:latin typeface="+mn-lt"/>
        <a:ea typeface="+mn-ea"/>
        <a:cs typeface="+mn-cs"/>
      </a:defRPr>
    </a:lvl5pPr>
    <a:lvl6pPr marL="2286000" algn="l" defTabSz="914400" rtl="0" eaLnBrk="1" latinLnBrk="0" hangingPunct="1">
      <a:defRPr lang="en" sz="1800" kern="1200">
        <a:solidFill>
          <a:schemeClr val="tx1"/>
        </a:solidFill>
        <a:latin typeface="+mn-lt"/>
        <a:ea typeface="+mn-ea"/>
        <a:cs typeface="+mn-cs"/>
      </a:defRPr>
    </a:lvl6pPr>
    <a:lvl7pPr marL="2743200" algn="l" defTabSz="914400" rtl="0" eaLnBrk="1" latinLnBrk="0" hangingPunct="1">
      <a:defRPr lang="en" sz="1800" kern="1200">
        <a:solidFill>
          <a:schemeClr val="tx1"/>
        </a:solidFill>
        <a:latin typeface="+mn-lt"/>
        <a:ea typeface="+mn-ea"/>
        <a:cs typeface="+mn-cs"/>
      </a:defRPr>
    </a:lvl7pPr>
    <a:lvl8pPr marL="3200400" algn="l" defTabSz="914400" rtl="0" eaLnBrk="1" latinLnBrk="0" hangingPunct="1">
      <a:defRPr lang="en" sz="1800" kern="1200">
        <a:solidFill>
          <a:schemeClr val="tx1"/>
        </a:solidFill>
        <a:latin typeface="+mn-lt"/>
        <a:ea typeface="+mn-ea"/>
        <a:cs typeface="+mn-cs"/>
      </a:defRPr>
    </a:lvl8pPr>
    <a:lvl9pPr marL="3657600" algn="l" defTabSz="914400" rtl="0" eaLnBrk="1" latinLnBrk="0" hangingPunct="1">
      <a:defRPr lang="en"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Lst>
        </p14:section>
        <p14:section name="Créez votre présentation" id="{16378913-E5ED-4281-BAF5-F1F938CB0BED}">
          <p14:sldIdLst>
            <p14:sldId id="278"/>
            <p14:sldId id="306"/>
          </p14:sldIdLst>
        </p14:section>
        <p14:section name="Enrichissez votre présentation" id="{E2D565D1-BA5E-44E6-A40E-50A644912248}">
          <p14:sldIdLst>
            <p14:sldId id="263"/>
            <p14:sldId id="264"/>
          </p14:sldIdLst>
        </p14:section>
        <p14:section name="Effectuez votre présentation" id="{71D59651-8EFA-4415-9623-98B4C4A8699C}">
          <p14:sldIdLst>
            <p14:sldId id="270"/>
            <p14:sldId id="307"/>
            <p14:sldId id="319"/>
            <p14:sldId id="320"/>
            <p14:sldId id="321"/>
            <p14:sldId id="309"/>
            <p14:sldId id="308"/>
            <p14:sldId id="303"/>
            <p14:sldId id="310"/>
            <p14:sldId id="313"/>
            <p14:sldId id="312"/>
            <p14:sldId id="311"/>
            <p14:sldId id="315"/>
            <p14:sldId id="314"/>
            <p14:sldId id="325"/>
            <p14:sldId id="326"/>
            <p14:sldId id="327"/>
            <p14:sldId id="328"/>
            <p14:sldId id="333"/>
            <p14:sldId id="329"/>
            <p14:sldId id="330"/>
            <p14:sldId id="331"/>
            <p14:sldId id="332"/>
          </p14:sldIdLst>
        </p14:section>
        <p14:section name="Ce n’est pas tout !" id="{2E16B512-814A-4DC1-A986-25475E10E0EF}">
          <p14:sldIdLst>
            <p14:sldId id="274"/>
            <p14:sldId id="304"/>
            <p14:sldId id="316"/>
            <p14:sldId id="317"/>
            <p14:sldId id="318"/>
            <p14:sldId id="322"/>
            <p14:sldId id="323"/>
            <p14:sldId id="324"/>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A"/>
    <a:srgbClr val="0000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93516" autoAdjust="0"/>
  </p:normalViewPr>
  <p:slideViewPr>
    <p:cSldViewPr>
      <p:cViewPr>
        <p:scale>
          <a:sx n="80" d="100"/>
          <a:sy n="80" d="100"/>
        </p:scale>
        <p:origin x="-1068" y="-12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00F830A1-3891-4B82-A120-081866556DA0}" type="datetimeFigureOut">
              <a:pPr/>
              <a:t>12/17/2009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58CC9574-A819-4FE4-99A7-1E27AD09ADC2}" type="slidenum">
              <a:pPr/>
              <a:t>‹N°›</a:t>
            </a:fld>
            <a:endParaRPr lang="fr-FR"/>
          </a:p>
        </p:txBody>
      </p:sp>
    </p:spTree>
    <p:extLst>
      <p:ext uri="{BB962C8B-B14F-4D97-AF65-F5344CB8AC3E}">
        <p14:creationId xmlns:p14="http://schemas.microsoft.com/office/powerpoint/2010/main" val="940634965"/>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This presentation demonstrates new features in PowerPoint, which are optimized for slideshow viewing. These slides aim to give you ideas for creating engaging presentations in PowerPoint 2010.</a:t>
            </a:r>
          </a:p>
          <a:p>
            <a:endParaRPr lang="fr-FR" dirty="0" smtClean="0"/>
          </a:p>
          <a:p>
            <a:r>
              <a:rPr lang="en"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15</a:t>
            </a:fld>
            <a:endParaRPr lang="fr-F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16</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17</a:t>
            </a:fld>
            <a:endParaRPr lang="fr-F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18</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19</a:t>
            </a:fld>
            <a:endParaRPr lang="fr-FR"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20</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21</a:t>
            </a:fld>
            <a:endParaRPr lang="fr-FR"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22</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23</a:t>
            </a:fld>
            <a:endParaRPr lang="fr-FR"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24</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25</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26</a:t>
            </a:fld>
            <a:endParaRPr lang="fr-FR"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27</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28</a:t>
            </a:fld>
            <a:endParaRPr lang="fr-FR"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29</a:t>
            </a:fld>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30</a:t>
            </a:fld>
            <a:endParaRPr lang="fr-FR"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p:txBody>
      </p:sp>
      <p:sp>
        <p:nvSpPr>
          <p:cNvPr id="4" name="Slide Number Placeholder 3"/>
          <p:cNvSpPr>
            <a:spLocks noGrp="1"/>
          </p:cNvSpPr>
          <p:nvPr>
            <p:ph type="sldNum" sz="quarter" idx="10"/>
          </p:nvPr>
        </p:nvSpPr>
        <p:spPr/>
        <p:txBody>
          <a:bodyPr/>
          <a:lstStyle/>
          <a:p>
            <a:fld id="{87D77045-401A-4D5E-BFE3-54C21A8A6634}" type="slidenum">
              <a:rPr lang="fr-FR" smtClean="0">
                <a:solidFill>
                  <a:prstClr val="black"/>
                </a:solidFill>
              </a:rPr>
              <a:pPr/>
              <a:t>31</a:t>
            </a:fld>
            <a:endParaRPr lang="fr-FR"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p:txBody>
      </p:sp>
      <p:sp>
        <p:nvSpPr>
          <p:cNvPr id="4" name="Slide Number Placeholder 3"/>
          <p:cNvSpPr>
            <a:spLocks noGrp="1"/>
          </p:cNvSpPr>
          <p:nvPr>
            <p:ph type="sldNum" sz="quarter" idx="10"/>
          </p:nvPr>
        </p:nvSpPr>
        <p:spPr/>
        <p:txBody>
          <a:bodyPr/>
          <a:lstStyle/>
          <a:p>
            <a:fld id="{87D77045-401A-4D5E-BFE3-54C21A8A6634}" type="slidenum">
              <a:rPr lang="fr-FR" smtClean="0">
                <a:solidFill>
                  <a:prstClr val="black"/>
                </a:solidFill>
              </a:rPr>
              <a:pPr/>
              <a:t>32</a:t>
            </a:fld>
            <a:endParaRPr lang="fr-FR"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38</a:t>
            </a:fld>
            <a:endParaRPr lang="fr-F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5</a:t>
            </a:fld>
            <a:endParaRPr lang="fr-F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6</a:t>
            </a:fld>
            <a:endParaRPr lang="fr-F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7</a:t>
            </a:fld>
            <a:endParaRPr lang="fr-F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pPr/>
              <a:t>12</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13</a:t>
            </a:fld>
            <a:endParaRPr lang="fr-F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14</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3"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5"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a:solidFill>
                <a:srgbClr val="F47F28"/>
              </a:solidFill>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pPr/>
              <a:t>‹N°›</a:t>
            </a:fld>
            <a:endParaRPr kumimoji="0" lang="fr-F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kumimoji="0" lang="fr-FR"/>
              <a:t>Modifiez le style des sous-titres du masque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fr-FR" smtClean="0"/>
              <a:t>Modifiez le style du titre</a:t>
            </a:r>
            <a:endParaRPr/>
          </a:p>
        </p:txBody>
      </p:sp>
      <p:pic>
        <p:nvPicPr>
          <p:cNvPr id="3" name="Image 2"/>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126" y="196617"/>
            <a:ext cx="3534985" cy="2553045"/>
          </a:xfrm>
          <a:prstGeom prst="rect">
            <a:avLst/>
          </a:prstGeom>
        </p:spPr>
      </p:pic>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fr-FR" dirty="0" smtClean="0"/>
              <a:t>INVESTIR EN AFRIQUE</a:t>
            </a:r>
            <a:endParaRPr lang="fr-FR" dirty="0"/>
          </a:p>
        </p:txBody>
      </p:sp>
      <p:pic>
        <p:nvPicPr>
          <p:cNvPr id="17" name="Image 16"/>
          <p:cNvPicPr>
            <a:picLocks noChangeAspect="1"/>
          </p:cNvPicPr>
          <p:nvPr userDrawn="1"/>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édia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eaLnBrk="1" latinLnBrk="0" hangingPunct="1">
              <a:defRPr kumimoji="0" lang="fr-FR">
                <a:solidFill>
                  <a:schemeClr val="bg1"/>
                </a:solidFill>
              </a:defRPr>
            </a:lvl1pPr>
          </a:lstStyle>
          <a:p>
            <a:fld id="{A258050E-B668-4FA7-85AD-C750C80A6E9B}" type="datetimeFigureOut">
              <a:pPr/>
              <a:t>12/17/2009</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pPr/>
              <a:t>‹N°›</a:t>
            </a:fld>
            <a:endParaRPr kumimoji="0" lang="fr-F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smtClean="0"/>
              <a:t>Modifiez le style du titre</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fr-FR"/>
            </a:lvl1pPr>
          </a:lstStyle>
          <a:p>
            <a:pPr eaLnBrk="1" latinLnBrk="0" hangingPunct="1"/>
            <a:r>
              <a:rPr lang="fr-FR" smtClean="0"/>
              <a:t>Cliquez sur l'icône pour ajouter l'élément multimédia</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fr-FR" sz="2400">
                <a:solidFill>
                  <a:schemeClr val="bg1"/>
                </a:solidFill>
              </a:defRPr>
            </a:lvl1pPr>
          </a:lstStyle>
          <a:p>
            <a:pPr lvl="0" eaLnBrk="1" latinLnBrk="0" hangingPunct="1"/>
            <a:r>
              <a:rPr lang="fr-FR" smtClean="0"/>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smtClean="0"/>
              <a:t>Modifiez le style du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smtClean="0"/>
              <a:t>Cliquez sur l'icône pour ajouter une image</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latinLnBrk="0" hangingPunct="1">
              <a:defRPr kumimoji="0" lang="fr-FR">
                <a:solidFill>
                  <a:schemeClr val="bg1"/>
                </a:solidFill>
              </a:defRPr>
            </a:lvl1pPr>
          </a:lstStyle>
          <a:p>
            <a:fld id="{A258050E-B668-4FA7-85AD-C750C80A6E9B}" type="datetimeFigureOut">
              <a:pPr/>
              <a:t>12/17/2009</a:t>
            </a:fld>
            <a:endParaRPr kumimoji="0" lang="fr-F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pPr/>
              <a:t>‹N°›</a:t>
            </a:fld>
            <a:endParaRPr kumimoji="0"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58050E-B668-4FA7-85AD-C750C80A6E9B}" type="datetimeFigureOut">
              <a:pPr/>
              <a:t>12/17/2009</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240D5ECE-8B49-45CD-BE81-EF81920D1969}" type="slidenum">
              <a:pPr/>
              <a:t>‹N°›</a:t>
            </a:fld>
            <a:endParaRPr kumimoji="0" lang="fr-F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kumimoji="0" lang="fr-FR"/>
              <a:t>    Modifiez le style du titre</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latinLnBrk="0" hangingPunct="1">
              <a:defRPr kumimoji="0" lang="fr-FR">
                <a:solidFill>
                  <a:schemeClr val="tx1">
                    <a:lumMod val="85000"/>
                    <a:lumOff val="15000"/>
                  </a:schemeClr>
                </a:solidFill>
              </a:defRPr>
            </a:lvl1pPr>
          </a:lstStyle>
          <a:p>
            <a:fld id="{A258050E-B668-4FA7-85AD-C750C80A6E9B}" type="datetimeFigureOut">
              <a:pPr/>
              <a:t>12/17/2009</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pPr/>
              <a:t>‹N°›</a:t>
            </a:fld>
            <a:endParaRPr kumimoji="0" lang="fr-F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V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duotone>
              <a:schemeClr val="accent2">
                <a:shade val="45000"/>
                <a:satMod val="135000"/>
              </a:schemeClr>
              <a:prstClr val="white"/>
            </a:duotone>
          </a:blip>
          <a:srcRect l="2599" r="5874" b="5262"/>
          <a:stretch/>
        </p:blipFill>
        <p:spPr>
          <a:xfrm>
            <a:off x="3530" y="5867400"/>
            <a:ext cx="9144000" cy="1053694"/>
          </a:xfrm>
          <a:prstGeom prst="rect">
            <a:avLst/>
          </a:prstGeom>
        </p:spPr>
      </p:pic>
      <p:sp>
        <p:nvSpPr>
          <p:cNvPr id="4" name="Slide Number Placeholder 3"/>
          <p:cNvSpPr>
            <a:spLocks noGrp="1"/>
          </p:cNvSpPr>
          <p:nvPr>
            <p:ph type="sldNum" sz="quarter" idx="12"/>
          </p:nvPr>
        </p:nvSpPr>
        <p:spPr/>
        <p:txBody>
          <a:bodyPr/>
          <a:lstStyle/>
          <a:p>
            <a:fld id="{73820FCD-5F4C-4989-BE05-0A8208BCBC21}" type="slidenum">
              <a:pPr/>
              <a:t>‹N°›</a:t>
            </a:fld>
            <a:endParaRPr kumimoji="0" lang="fr-F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fr-FR" dirty="0" smtClean="0"/>
              <a:t>INVESTIR EN AFRIQUE</a:t>
            </a:r>
            <a:endParaRPr lang="fr-FR" dirty="0"/>
          </a:p>
        </p:txBody>
      </p:sp>
      <p:pic>
        <p:nvPicPr>
          <p:cNvPr id="7" name="Image 6"/>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fr-FR" sz="3000" b="1" cap="all"/>
            </a:lvl1pPr>
          </a:lstStyle>
          <a:p>
            <a:pPr eaLnBrk="1" latinLnBrk="0" hangingPunct="1"/>
            <a:r>
              <a:rPr lang="fr-FR" smtClean="0"/>
              <a:t>Modifiez le style du titre</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fr-FR" sz="1800">
                <a:solidFill>
                  <a:schemeClr val="tx1">
                    <a:lumMod val="65000"/>
                    <a:lumOff val="35000"/>
                  </a:schemeClr>
                </a:solidFill>
              </a:defRPr>
            </a:lvl1pPr>
            <a:lvl2pPr marL="457200" indent="0" eaLnBrk="1" latinLnBrk="0" hangingPunct="1">
              <a:buNone/>
              <a:defRPr kumimoji="0" lang="fr-FR" sz="1800">
                <a:solidFill>
                  <a:schemeClr val="tx1">
                    <a:tint val="75000"/>
                  </a:schemeClr>
                </a:solidFill>
              </a:defRPr>
            </a:lvl2pPr>
            <a:lvl3pPr marL="914400" indent="0" eaLnBrk="1" latinLnBrk="0" hangingPunct="1">
              <a:buNone/>
              <a:defRPr kumimoji="0" lang="fr-FR" sz="1600">
                <a:solidFill>
                  <a:schemeClr val="tx1">
                    <a:tint val="75000"/>
                  </a:schemeClr>
                </a:solidFill>
              </a:defRPr>
            </a:lvl3pPr>
            <a:lvl4pPr marL="1371600" indent="0" eaLnBrk="1" latinLnBrk="0" hangingPunct="1">
              <a:buNone/>
              <a:defRPr kumimoji="0" lang="fr-FR" sz="1400">
                <a:solidFill>
                  <a:schemeClr val="tx1">
                    <a:tint val="75000"/>
                  </a:schemeClr>
                </a:solidFill>
              </a:defRPr>
            </a:lvl4pPr>
            <a:lvl5pPr marL="1828800" indent="0" eaLnBrk="1" latinLnBrk="0" hangingPunct="1">
              <a:buNone/>
              <a:defRPr kumimoji="0" lang="fr-FR" sz="1400">
                <a:solidFill>
                  <a:schemeClr val="tx1">
                    <a:tint val="75000"/>
                  </a:schemeClr>
                </a:solidFill>
              </a:defRPr>
            </a:lvl5pPr>
            <a:lvl6pPr marL="2286000" indent="0" eaLnBrk="1" latinLnBrk="0" hangingPunct="1">
              <a:buNone/>
              <a:defRPr kumimoji="0" lang="fr-FR" sz="1400">
                <a:solidFill>
                  <a:schemeClr val="tx1">
                    <a:tint val="75000"/>
                  </a:schemeClr>
                </a:solidFill>
              </a:defRPr>
            </a:lvl6pPr>
            <a:lvl7pPr marL="2743200" indent="0" eaLnBrk="1" latinLnBrk="0" hangingPunct="1">
              <a:buNone/>
              <a:defRPr kumimoji="0" lang="fr-FR" sz="1400">
                <a:solidFill>
                  <a:schemeClr val="tx1">
                    <a:tint val="75000"/>
                  </a:schemeClr>
                </a:solidFill>
              </a:defRPr>
            </a:lvl7pPr>
            <a:lvl8pPr marL="3200400" indent="0" eaLnBrk="1" latinLnBrk="0" hangingPunct="1">
              <a:buNone/>
              <a:defRPr kumimoji="0" lang="fr-FR" sz="1400">
                <a:solidFill>
                  <a:schemeClr val="tx1">
                    <a:tint val="75000"/>
                  </a:schemeClr>
                </a:solidFill>
              </a:defRPr>
            </a:lvl8pPr>
            <a:lvl9pPr marL="3657600" indent="0" eaLnBrk="1" latinLnBrk="0" hangingPunct="1">
              <a:buNone/>
              <a:defRPr kumimoji="0" lang="fr-FR" sz="1400">
                <a:solidFill>
                  <a:schemeClr val="tx1">
                    <a:tint val="75000"/>
                  </a:schemeClr>
                </a:solidFill>
              </a:defRPr>
            </a:lvl9pPr>
          </a:lstStyle>
          <a:p>
            <a:pPr lvl="0" eaLnBrk="1" latinLnBrk="0" hangingPunct="1"/>
            <a:r>
              <a:rPr lang="fr-FR" smtClean="0"/>
              <a:t>Modifiez les styles du texte du masque</a:t>
            </a: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pPr/>
              <a:t>‹N°›</a:t>
            </a:fld>
            <a:endParaRPr kumimoji="0" lang="fr-F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a:t>       </a:t>
            </a:r>
          </a:p>
        </p:txBody>
      </p:sp>
      <p:sp>
        <p:nvSpPr>
          <p:cNvPr id="1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fr-FR" dirty="0" smtClean="0"/>
              <a:t>INVESTIR EN AFRIQUE</a:t>
            </a:r>
            <a:endParaRPr lang="fr-FR" dirty="0"/>
          </a:p>
        </p:txBody>
      </p:sp>
      <p:pic>
        <p:nvPicPr>
          <p:cNvPr id="13" name="Image 12"/>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duotone>
              <a:schemeClr val="accent2">
                <a:shade val="45000"/>
                <a:satMod val="135000"/>
              </a:schemeClr>
              <a:prstClr val="white"/>
            </a:duotone>
          </a:blip>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fr-FR" sz="3000" b="0">
                <a:solidFill>
                  <a:schemeClr val="tx1">
                    <a:lumMod val="85000"/>
                    <a:lumOff val="15000"/>
                  </a:schemeClr>
                </a:solidFill>
              </a:defRPr>
            </a:lvl1pPr>
          </a:lstStyle>
          <a:p>
            <a:pPr eaLnBrk="1" latinLnBrk="0" hangingPunct="1"/>
            <a:r>
              <a:rPr lang="fr-FR" smtClean="0"/>
              <a:t>Modifiez le style du titre</a:t>
            </a:r>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pPr/>
              <a:t>‹N°›</a:t>
            </a:fld>
            <a:endParaRPr kumimoji="0" lang="fr-F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fr-FR" dirty="0" smtClean="0"/>
              <a:t>INVESTIR EN AFRIQUE</a:t>
            </a:r>
            <a:endParaRPr lang="fr-FR" dirty="0"/>
          </a:p>
        </p:txBody>
      </p:sp>
      <p:pic>
        <p:nvPicPr>
          <p:cNvPr id="9" name="Image 8"/>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4" name="Footer Placeholder 3"/>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r>
              <a:rPr lang="fr-FR" dirty="0" smtClean="0"/>
              <a:t>INVESTIR EN AFRIQUE</a:t>
            </a:r>
            <a:endParaRPr lang="fr-FR" dirty="0"/>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pPr/>
              <a:t>‹N°›</a:t>
            </a:fld>
            <a:endParaRPr kumimoji="0" lang="fr-F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fr-FR" sz="2800">
                <a:solidFill>
                  <a:schemeClr val="bg1"/>
                </a:solidFill>
              </a:defRPr>
            </a:lvl1p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6" name="Footer Placeholder 5"/>
          <p:cNvSpPr>
            <a:spLocks noGrp="1"/>
          </p:cNvSpPr>
          <p:nvPr>
            <p:ph type="ftr" sz="quarter" idx="11"/>
          </p:nvPr>
        </p:nvSpPr>
        <p:spPr/>
        <p:txBody>
          <a:bodyPr/>
          <a:lstStyle/>
          <a:p>
            <a:r>
              <a:rPr lang="fr-FR" dirty="0" smtClean="0"/>
              <a:t>INVESTIR EN AFRIQUE</a:t>
            </a:r>
            <a:endParaRPr lang="fr-FR" dirty="0"/>
          </a:p>
        </p:txBody>
      </p:sp>
      <p:sp>
        <p:nvSpPr>
          <p:cNvPr id="7" name="Slide Number Placeholder 6"/>
          <p:cNvSpPr>
            <a:spLocks noGrp="1"/>
          </p:cNvSpPr>
          <p:nvPr>
            <p:ph type="sldNum" sz="quarter" idx="12"/>
          </p:nvPr>
        </p:nvSpPr>
        <p:spPr/>
        <p:txBody>
          <a:bodyPr/>
          <a:lstStyle/>
          <a:p>
            <a:fld id="{240D5ECE-8B49-45CD-BE81-EF81920D1969}" type="slidenum">
              <a:pPr/>
              <a:t>‹N°›</a:t>
            </a:fld>
            <a:endParaRPr kumimoji="0" lang="fr-FR"/>
          </a:p>
        </p:txBody>
      </p:sp>
      <p:pic>
        <p:nvPicPr>
          <p:cNvPr id="9" name="Image 8"/>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pPr/>
              <a:t>‹N°›</a:t>
            </a:fld>
            <a:endParaRPr kumimoji="0" lang="fr-F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fr-FR"/>
            </a:lvl1pPr>
          </a:lstStyle>
          <a:p>
            <a:pPr eaLnBrk="1" latinLnBrk="0" hangingPunct="1"/>
            <a:r>
              <a:rPr lang="fr-FR" smtClean="0"/>
              <a:t>Modifiez le style du titre</a:t>
            </a:r>
            <a:endParaRPr/>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fr-FR" dirty="0" smtClean="0"/>
              <a:t>INVESTIR EN AFRIQUE</a:t>
            </a:r>
            <a:endParaRPr lang="fr-FR" dirty="0"/>
          </a:p>
        </p:txBody>
      </p:sp>
      <p:pic>
        <p:nvPicPr>
          <p:cNvPr id="8" name="Image 7"/>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0D5ECE-8B49-45CD-BE81-EF81920D1969}" type="slidenum">
              <a:pPr/>
              <a:t>‹N°›</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fr-FR" dirty="0" smtClean="0"/>
              <a:t>INVESTIR EN AFRIQUE</a:t>
            </a:r>
            <a:endParaRPr lang="fr-FR" dirty="0"/>
          </a:p>
        </p:txBody>
      </p:sp>
      <p:pic>
        <p:nvPicPr>
          <p:cNvPr id="9" name="Image 8"/>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avec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pPr/>
              <a:t>‹N°›</a:t>
            </a:fld>
            <a:endParaRPr kumimoji="0" lang="fr-F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pPr eaLnBrk="1" latinLnBrk="0" hangingPunct="1"/>
            <a:r>
              <a:rPr lang="fr-FR" smtClean="0"/>
              <a:t>Modifiez le style du titre</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kumimoji="0" lang="fr-FR"/>
              <a:t>Modifiez le style des sous-titres du masque</a:t>
            </a: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fr-FR" dirty="0" smtClean="0"/>
              <a:t>INVESTIR EN AFRIQUE</a:t>
            </a:r>
            <a:endParaRPr lang="fr-FR" dirty="0"/>
          </a:p>
        </p:txBody>
      </p:sp>
      <p:pic>
        <p:nvPicPr>
          <p:cNvPr id="11" name="Image 10"/>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fr-FR" sz="2800">
                <a:solidFill>
                  <a:schemeClr val="bg1"/>
                </a:solidFill>
              </a:defRPr>
            </a:lvl1pPr>
            <a:lvl2pPr eaLnBrk="1" latinLnBrk="0" hangingPunct="1">
              <a:defRPr kumimoji="0" lang="fr-FR" sz="2800">
                <a:solidFill>
                  <a:schemeClr val="bg1"/>
                </a:solidFill>
              </a:defRPr>
            </a:lvl2pPr>
            <a:lvl3pPr eaLnBrk="1" latinLnBrk="0" hangingPunct="1">
              <a:defRPr kumimoji="0" lang="fr-FR" sz="2400">
                <a:solidFill>
                  <a:schemeClr val="bg1"/>
                </a:solidFill>
              </a:defRPr>
            </a:lvl3pPr>
            <a:lvl4pPr eaLnBrk="1" latinLnBrk="0" hangingPunct="1">
              <a:defRPr kumimoji="0" lang="fr-FR" sz="2000">
                <a:solidFill>
                  <a:schemeClr val="bg1"/>
                </a:solidFill>
              </a:defRPr>
            </a:lvl4pPr>
            <a:lvl5pPr eaLnBrk="1" latinLnBrk="0" hangingPunct="1">
              <a:defRPr kumimoji="0" lang="fr-FR" sz="2000">
                <a:solidFill>
                  <a:schemeClr val="bg1"/>
                </a:solidFill>
              </a:defRPr>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fr-FR" sz="1400">
                <a:solidFill>
                  <a:schemeClr val="tx1">
                    <a:lumMod val="75000"/>
                    <a:lumOff val="25000"/>
                  </a:schemeClr>
                </a:solidFill>
              </a:defRPr>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pPr/>
              <a:t>‹N°›</a:t>
            </a:fld>
            <a:endParaRPr kumimoji="0" lang="fr-F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fr-FR" dirty="0" smtClean="0"/>
              <a:t>INVESTIR EN AFRIQUE</a:t>
            </a:r>
            <a:endParaRPr lang="fr-FR" dirty="0"/>
          </a:p>
        </p:txBody>
      </p:sp>
      <p:pic>
        <p:nvPicPr>
          <p:cNvPr id="9" name="Image 8"/>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16">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142521" y="952154"/>
            <a:ext cx="6858957" cy="4953691"/>
          </a:xfrm>
          <a:prstGeom prst="rect">
            <a:avLst/>
          </a:prstGeom>
        </p:spPr>
      </p:pic>
      <p:pic>
        <p:nvPicPr>
          <p:cNvPr id="7" name="Picture 6"/>
          <p:cNvPicPr>
            <a:picLocks noChangeAspect="1"/>
          </p:cNvPicPr>
          <p:nvPr/>
        </p:nvPicPr>
        <p:blipFill rotWithShape="1">
          <a:blip r:embed="rId17" cstate="print">
            <a:duotone>
              <a:schemeClr val="accent2">
                <a:shade val="45000"/>
                <a:satMod val="135000"/>
              </a:schemeClr>
              <a:prstClr val="white"/>
            </a:duotone>
          </a:blip>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fr-FR" dirty="0" smtClean="0"/>
              <a:t>Modifiez le style du titre</a:t>
            </a:r>
            <a:endParaRPr kumimoji="0"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fr-FR" dirty="0" smtClean="0"/>
              <a:t>INVESTIR EN AFRIQUE</a:t>
            </a:r>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240D5ECE-8B49-45CD-BE81-EF81920D1969}" type="slidenum">
              <a:pPr/>
              <a:t>‹N°›</a:t>
            </a:fld>
            <a:endParaRPr kumimoji="0"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fr-FR" dirty="0" smtClean="0"/>
              <a:t>Modifiez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pic>
        <p:nvPicPr>
          <p:cNvPr id="8" name="Image 7"/>
          <p:cNvPicPr>
            <a:picLocks noChangeAspect="1"/>
          </p:cNvPicPr>
          <p:nvPr userDrawn="1"/>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3.jpeg"/><Relationship Id="rId7"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4.jpeg"/><Relationship Id="rId9"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3.jpeg"/><Relationship Id="rId7"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24.jpeg"/><Relationship Id="rId9" Type="http://schemas.openxmlformats.org/officeDocument/2006/relationships/image" Target="../media/image56.jpeg"/></Relationships>
</file>

<file path=ppt/slides/_rels/slide2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3.jpeg"/><Relationship Id="rId7"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24.jpeg"/><Relationship Id="rId9"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13.jpeg"/><Relationship Id="rId7"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24.jpeg"/><Relationship Id="rId9"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5.gif"/><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65.gif"/><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3.xml"/><Relationship Id="rId5" Type="http://schemas.openxmlformats.org/officeDocument/2006/relationships/image" Target="../media/image69.jpe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hyperlink" Target="https://www.investiraucameroun.com/agriculture/2305-20854-cacao-et-derives-les-exportations-rapportent-512-milliards-de-fcfa-au-cameroun-en-2023-10" TargetMode="External"/><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s://www.investiraucameroun.com/pdf/IC51.pdf"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2.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 b="1" dirty="0" smtClean="0">
                <a:solidFill>
                  <a:schemeClr val="accent6">
                    <a:lumMod val="75000"/>
                  </a:schemeClr>
                </a:solidFill>
                <a:effectLst>
                  <a:outerShdw blurRad="38100" dist="38100" dir="2700000" algn="tl">
                    <a:srgbClr val="000000">
                      <a:alpha val="43137"/>
                    </a:srgbClr>
                  </a:outerShdw>
                </a:effectLst>
              </a:rPr>
              <a:t>African Economic Development Week</a:t>
            </a:r>
            <a:endParaRPr lang="fr-FR" b="1" dirty="0">
              <a:solidFill>
                <a:schemeClr val="accent6">
                  <a:lumMod val="75000"/>
                </a:schemeClr>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228600" y="3048000"/>
            <a:ext cx="7239000" cy="1605136"/>
          </a:xfrm>
        </p:spPr>
        <p:txBody>
          <a:bodyPr>
            <a:normAutofit/>
          </a:bodyPr>
          <a:lstStyle/>
          <a:p>
            <a:pPr algn="l"/>
            <a:r>
              <a:rPr lang="en" sz="4000" dirty="0" smtClean="0">
                <a:solidFill>
                  <a:srgbClr val="7BCF27"/>
                </a:solidFill>
                <a:effectLst>
                  <a:outerShdw blurRad="38100" dist="38100" dir="2700000" algn="tl">
                    <a:srgbClr val="000000">
                      <a:alpha val="43137"/>
                    </a:srgbClr>
                  </a:outerShdw>
                </a:effectLst>
                <a:latin typeface="Calibri" pitchFamily="34" charset="0"/>
              </a:rPr>
              <a:t>BUSINESS OPPORTUNITIES</a:t>
            </a:r>
            <a:r>
              <a:rPr lang="en" sz="2400" b="0" dirty="0">
                <a:solidFill>
                  <a:srgbClr val="262626"/>
                </a:solidFill>
                <a:effectLst>
                  <a:outerShdw blurRad="38100" dist="38100" dir="2700000" algn="tl">
                    <a:srgbClr val="000000">
                      <a:alpha val="43137"/>
                    </a:srgbClr>
                  </a:outerShdw>
                </a:effectLst>
              </a:rPr>
              <a:t> </a:t>
            </a:r>
            <a:r>
              <a:rPr lang="fr-FR" sz="2400" b="0" dirty="0">
                <a:solidFill>
                  <a:srgbClr val="262626"/>
                </a:solidFill>
                <a:effectLst>
                  <a:outerShdw blurRad="38100" dist="38100" dir="2700000" algn="tl">
                    <a:srgbClr val="000000">
                      <a:alpha val="43137"/>
                    </a:srgbClr>
                  </a:outerShdw>
                </a:effectLst>
              </a:rPr>
              <a:t/>
            </a:r>
            <a:br>
              <a:rPr lang="fr-FR" sz="2400" b="0" dirty="0">
                <a:solidFill>
                  <a:srgbClr val="262626"/>
                </a:solidFill>
                <a:effectLst>
                  <a:outerShdw blurRad="38100" dist="38100" dir="2700000" algn="tl">
                    <a:srgbClr val="000000">
                      <a:alpha val="43137"/>
                    </a:srgbClr>
                  </a:outerShdw>
                </a:effectLst>
              </a:rPr>
            </a:br>
            <a:r>
              <a:rPr lang="en" sz="2600" b="0" dirty="0" smtClean="0">
                <a:solidFill>
                  <a:prstClr val="white"/>
                </a:solidFill>
                <a:effectLst>
                  <a:outerShdw blurRad="38100" dist="38100" dir="2700000" algn="tl">
                    <a:srgbClr val="000000">
                      <a:alpha val="43137"/>
                    </a:srgbClr>
                  </a:outerShdw>
                </a:effectLst>
              </a:rPr>
              <a:t>IN CAMEROON AND CENTRAL AFRICA</a:t>
            </a:r>
            <a:endParaRPr lang="fr-FR" sz="2600" b="0" dirty="0">
              <a:effectLst>
                <a:outerShdw blurRad="38100" dist="38100" dir="2700000" algn="tl">
                  <a:srgbClr val="000000">
                    <a:alpha val="43137"/>
                  </a:srgbClr>
                </a:outerShdw>
              </a:effectLst>
            </a:endParaRP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en" dirty="0" smtClean="0"/>
              <a:t>INVEST IN AFRICA</a:t>
            </a:r>
            <a:endParaRPr lang="fr-FR" dirty="0"/>
          </a:p>
        </p:txBody>
      </p:sp>
      <p:pic>
        <p:nvPicPr>
          <p:cNvPr id="7" name="Image 6"/>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11960" y="476672"/>
            <a:ext cx="3216683" cy="1866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251520" y="908720"/>
            <a:ext cx="8640960" cy="4248472"/>
          </a:xfrm>
          <a:prstGeom prst="rect">
            <a:avLst/>
          </a:prstGeom>
          <a:solidFill>
            <a:schemeClr val="bg1"/>
          </a:solidFill>
        </p:spPr>
        <p:txBody>
          <a:bodyPr vert="horz" lIns="91440" tIns="45720" rIns="91440" bIns="45720" rtlCol="0" anchor="ctr" anchorCtr="0">
            <a:noAutofit/>
          </a:bodyPr>
          <a:lstStyle>
            <a:lvl1pPr marL="0" indent="0" algn="r" defTabSz="914400" rtl="0" eaLnBrk="1" latinLnBrk="0" hangingPunct="1">
              <a:spcBef>
                <a:spcPct val="20000"/>
              </a:spcBef>
              <a:buFont typeface="Arial" pitchFamily="34" charset="0"/>
              <a:buNone/>
              <a:defRPr kumimoji="0" lang="fr-FR" sz="18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fr-F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fr-F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9pPr>
          </a:lstStyle>
          <a:p>
            <a:pPr algn="just">
              <a:spcBef>
                <a:spcPts val="0"/>
              </a:spcBef>
            </a:pPr>
            <a:r>
              <a:rPr lang="en" dirty="0" smtClean="0"/>
              <a:t>6 </a:t>
            </a:r>
            <a:r>
              <a:rPr lang="en" dirty="0"/>
              <a:t>. Cameroon's </a:t>
            </a:r>
            <a:r>
              <a:rPr lang="en" b="1" dirty="0"/>
              <a:t>transport network </a:t>
            </a:r>
            <a:r>
              <a:rPr lang="en" dirty="0"/>
              <a:t>is well developed, providing quality infrastructure for the transport of goods and thus facilitating trade with neighboring countries.</a:t>
            </a:r>
          </a:p>
          <a:p>
            <a:pPr algn="just">
              <a:spcBef>
                <a:spcPts val="0"/>
              </a:spcBef>
            </a:pPr>
            <a:endParaRPr lang="fr-FR" dirty="0"/>
          </a:p>
          <a:p>
            <a:pPr algn="just">
              <a:spcBef>
                <a:spcPts val="0"/>
              </a:spcBef>
            </a:pPr>
            <a:r>
              <a:rPr lang="en" dirty="0"/>
              <a:t>7. By investing in Cameroon, businesses can also benefit from </a:t>
            </a:r>
            <a:r>
              <a:rPr lang="en" b="1" dirty="0"/>
              <a:t>the proximity to the Central African Economic and Monetary Community (CEMAC) </a:t>
            </a:r>
            <a:r>
              <a:rPr lang="en" dirty="0"/>
              <a:t>, offering a market of more than 50 million potential consumers.</a:t>
            </a:r>
          </a:p>
          <a:p>
            <a:pPr algn="just">
              <a:spcBef>
                <a:spcPts val="0"/>
              </a:spcBef>
            </a:pPr>
            <a:endParaRPr lang="fr-FR" dirty="0"/>
          </a:p>
          <a:p>
            <a:pPr algn="just">
              <a:spcBef>
                <a:spcPts val="0"/>
              </a:spcBef>
            </a:pPr>
            <a:r>
              <a:rPr lang="en" dirty="0"/>
              <a:t>8. </a:t>
            </a:r>
            <a:r>
              <a:rPr lang="en" b="1" dirty="0"/>
              <a:t>The country offers a stable political climate and a conducive business environment </a:t>
            </a:r>
            <a:r>
              <a:rPr lang="en" dirty="0"/>
              <a:t>, which reduces risks for foreign investors and ensures the security of their investments.</a:t>
            </a:r>
          </a:p>
          <a:p>
            <a:pPr algn="just">
              <a:spcBef>
                <a:spcPts val="0"/>
              </a:spcBef>
            </a:pPr>
            <a:endParaRPr lang="fr-FR" dirty="0"/>
          </a:p>
          <a:p>
            <a:pPr algn="just">
              <a:spcBef>
                <a:spcPts val="0"/>
              </a:spcBef>
            </a:pPr>
            <a:r>
              <a:rPr lang="en" dirty="0"/>
              <a:t>9. </a:t>
            </a:r>
            <a:r>
              <a:rPr lang="en" b="1" dirty="0"/>
              <a:t>The infrastructure sector in Cameroon is in full development </a:t>
            </a:r>
            <a:r>
              <a:rPr lang="en" dirty="0"/>
              <a:t>, offering </a:t>
            </a:r>
            <a:r>
              <a:rPr lang="en" b="1" dirty="0"/>
              <a:t>numerous investment opportunities </a:t>
            </a:r>
            <a:r>
              <a:rPr lang="en" dirty="0"/>
              <a:t>in the construction, transport and telecommunications sectors </a:t>
            </a:r>
            <a:r>
              <a:rPr lang="en" dirty="0" smtClean="0"/>
              <a:t>.</a:t>
            </a:r>
            <a:endParaRPr lang="fr-FR" dirty="0"/>
          </a:p>
        </p:txBody>
      </p:sp>
      <p:sp>
        <p:nvSpPr>
          <p:cNvPr id="6" name="Title 3"/>
          <p:cNvSpPr txBox="1">
            <a:spLocks/>
          </p:cNvSpPr>
          <p:nvPr/>
        </p:nvSpPr>
        <p:spPr>
          <a:xfrm>
            <a:off x="-14004" y="0"/>
            <a:ext cx="6674236" cy="83671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fr-FR" sz="3000" b="1" kern="1200" cap="all">
                <a:solidFill>
                  <a:schemeClr val="tx1"/>
                </a:solidFill>
                <a:latin typeface="+mj-lt"/>
                <a:ea typeface="+mj-ea"/>
                <a:cs typeface="+mj-cs"/>
              </a:defRPr>
            </a:lvl1pPr>
          </a:lstStyle>
          <a:p>
            <a:pPr>
              <a:spcBef>
                <a:spcPts val="0"/>
              </a:spcBef>
            </a:pPr>
            <a:r>
              <a:rPr lang="en" sz="3600" dirty="0" smtClean="0"/>
              <a:t>advantages </a:t>
            </a:r>
            <a:r>
              <a:rPr lang="en" sz="3600" b="0" cap="none" dirty="0" smtClean="0">
                <a:solidFill>
                  <a:prstClr val="black">
                    <a:lumMod val="50000"/>
                    <a:lumOff val="50000"/>
                  </a:prstClr>
                </a:solidFill>
              </a:rPr>
              <a:t>(Next 2)</a:t>
            </a:r>
            <a:endParaRPr lang="fr-FR" sz="2400" dirty="0"/>
          </a:p>
        </p:txBody>
      </p:sp>
      <p:pic>
        <p:nvPicPr>
          <p:cNvPr id="7" name="Imag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71800" y="5127673"/>
            <a:ext cx="2646344" cy="1323172"/>
          </a:xfrm>
          <a:prstGeom prst="rect">
            <a:avLst/>
          </a:prstGeom>
        </p:spPr>
      </p:pic>
    </p:spTree>
    <p:extLst>
      <p:ext uri="{BB962C8B-B14F-4D97-AF65-F5344CB8AC3E}">
        <p14:creationId xmlns:p14="http://schemas.microsoft.com/office/powerpoint/2010/main" val="147483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0" y="908720"/>
            <a:ext cx="9144000" cy="5184576"/>
          </a:xfrm>
          <a:prstGeom prst="rect">
            <a:avLst/>
          </a:prstGeom>
          <a:solidFill>
            <a:schemeClr val="bg1"/>
          </a:solidFill>
        </p:spPr>
        <p:txBody>
          <a:bodyPr vert="horz" lIns="91440" tIns="45720" rIns="91440" bIns="45720" rtlCol="0" anchor="ctr" anchorCtr="0">
            <a:noAutofit/>
          </a:bodyPr>
          <a:lstStyle>
            <a:lvl1pPr marL="0" indent="0" algn="r" defTabSz="914400" rtl="0" eaLnBrk="1" latinLnBrk="0" hangingPunct="1">
              <a:spcBef>
                <a:spcPct val="20000"/>
              </a:spcBef>
              <a:buFont typeface="Arial" pitchFamily="34" charset="0"/>
              <a:buNone/>
              <a:defRPr kumimoji="0" lang="fr-FR" sz="18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fr-F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fr-F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9pPr>
          </a:lstStyle>
          <a:p>
            <a:pPr algn="just">
              <a:spcBef>
                <a:spcPts val="0"/>
              </a:spcBef>
            </a:pPr>
            <a:endParaRPr lang="fr-FR" dirty="0"/>
          </a:p>
        </p:txBody>
      </p:sp>
      <p:sp>
        <p:nvSpPr>
          <p:cNvPr id="8" name="Text Placeholder 4"/>
          <p:cNvSpPr txBox="1">
            <a:spLocks/>
          </p:cNvSpPr>
          <p:nvPr/>
        </p:nvSpPr>
        <p:spPr>
          <a:xfrm>
            <a:off x="539552" y="908720"/>
            <a:ext cx="8424936" cy="1224136"/>
          </a:xfrm>
          <a:prstGeom prst="rect">
            <a:avLst/>
          </a:prstGeom>
          <a:solidFill>
            <a:schemeClr val="bg1"/>
          </a:solidFill>
        </p:spPr>
        <p:txBody>
          <a:bodyPr vert="horz" lIns="91440" tIns="45720" rIns="91440" bIns="45720" rtlCol="0" anchor="ctr" anchorCtr="0">
            <a:noAutofit/>
          </a:bodyPr>
          <a:lstStyle>
            <a:lvl1pPr marL="0" indent="0" algn="r" defTabSz="914400" rtl="0" eaLnBrk="1" latinLnBrk="0" hangingPunct="1">
              <a:spcBef>
                <a:spcPct val="20000"/>
              </a:spcBef>
              <a:buFont typeface="Arial" pitchFamily="34" charset="0"/>
              <a:buNone/>
              <a:defRPr kumimoji="0" lang="fr-FR" sz="18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fr-F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fr-F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9pPr>
          </a:lstStyle>
          <a:p>
            <a:pPr algn="just">
              <a:spcBef>
                <a:spcPts val="0"/>
              </a:spcBef>
            </a:pPr>
            <a:r>
              <a:rPr lang="en" dirty="0" smtClean="0"/>
              <a:t>In </a:t>
            </a:r>
            <a:r>
              <a:rPr lang="en" dirty="0"/>
              <a:t>summary, </a:t>
            </a:r>
            <a:r>
              <a:rPr lang="en" b="1" dirty="0"/>
              <a:t>investing in Cameroon and Central Africa has undeniable strategic advantages in terms of geographic position, abundant natural resources, skilled labor and investment-friendly policies.</a:t>
            </a:r>
          </a:p>
        </p:txBody>
      </p:sp>
      <p:pic>
        <p:nvPicPr>
          <p:cNvPr id="10" name="Imag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96" y="3834291"/>
            <a:ext cx="1808364" cy="2413918"/>
          </a:xfrm>
          <a:prstGeom prst="rect">
            <a:avLst/>
          </a:prstGeom>
        </p:spPr>
      </p:pic>
      <p:pic>
        <p:nvPicPr>
          <p:cNvPr id="3" name="Image 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4070" y="1844825"/>
            <a:ext cx="4454028" cy="1989466"/>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35896" y="3832786"/>
            <a:ext cx="1803332" cy="2407539"/>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39768" y="3824904"/>
            <a:ext cx="1815396" cy="2423305"/>
          </a:xfrm>
          <a:prstGeom prst="rect">
            <a:avLst/>
          </a:prstGeom>
        </p:spPr>
      </p:pic>
      <p:sp>
        <p:nvSpPr>
          <p:cNvPr id="12" name="Title 3"/>
          <p:cNvSpPr>
            <a:spLocks noGrp="1"/>
          </p:cNvSpPr>
          <p:nvPr>
            <p:ph type="title"/>
          </p:nvPr>
        </p:nvSpPr>
        <p:spPr>
          <a:xfrm>
            <a:off x="-14004" y="0"/>
            <a:ext cx="6674236" cy="836712"/>
          </a:xfrm>
        </p:spPr>
        <p:txBody>
          <a:bodyPr>
            <a:noAutofit/>
          </a:bodyPr>
          <a:lstStyle/>
          <a:p>
            <a:pPr lvl="0">
              <a:spcBef>
                <a:spcPts val="0"/>
              </a:spcBef>
            </a:pPr>
            <a:r>
              <a:rPr lang="en" sz="3600" dirty="0"/>
              <a:t>advantages </a:t>
            </a:r>
            <a:r>
              <a:rPr lang="en" sz="3600" b="0" cap="none" dirty="0" smtClean="0">
                <a:solidFill>
                  <a:prstClr val="black">
                    <a:lumMod val="50000"/>
                    <a:lumOff val="50000"/>
                  </a:prstClr>
                </a:solidFill>
              </a:rPr>
              <a:t>(Next 3)</a:t>
            </a:r>
            <a:endParaRPr lang="fr-FR" sz="2400" dirty="0"/>
          </a:p>
        </p:txBody>
      </p:sp>
      <p:pic>
        <p:nvPicPr>
          <p:cNvPr id="14" name="Imag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48098" y="3830112"/>
            <a:ext cx="1803332" cy="2407200"/>
          </a:xfrm>
          <a:prstGeom prst="rect">
            <a:avLst/>
          </a:prstGeom>
        </p:spPr>
      </p:pic>
      <p:pic>
        <p:nvPicPr>
          <p:cNvPr id="15" name="Imag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41839" y="3826204"/>
            <a:ext cx="1806259" cy="2411108"/>
          </a:xfrm>
          <a:prstGeom prst="rect">
            <a:avLst/>
          </a:prstGeom>
        </p:spPr>
      </p:pic>
    </p:spTree>
    <p:extLst>
      <p:ext uri="{BB962C8B-B14F-4D97-AF65-F5344CB8AC3E}">
        <p14:creationId xmlns:p14="http://schemas.microsoft.com/office/powerpoint/2010/main" val="213855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13442"/>
            <a:ext cx="7924800" cy="707886"/>
          </a:xfrm>
          <a:prstGeom prst="rect">
            <a:avLst/>
          </a:prstGeom>
          <a:noFill/>
        </p:spPr>
        <p:txBody>
          <a:bodyPr wrap="square" rtlCol="0">
            <a:normAutofit/>
          </a:bodyPr>
          <a:lstStyle/>
          <a:p>
            <a:pPr algn="ctr"/>
            <a:r>
              <a:rPr lang="en" sz="3200" b="1" dirty="0" smtClean="0">
                <a:solidFill>
                  <a:schemeClr val="tx1">
                    <a:lumMod val="85000"/>
                    <a:lumOff val="15000"/>
                  </a:schemeClr>
                </a:solidFill>
                <a:latin typeface="+mj-lt"/>
              </a:rPr>
              <a:t>Preview</a:t>
            </a:r>
            <a:r>
              <a:rPr lang="en" sz="3200" dirty="0" smtClean="0">
                <a:latin typeface="+mj-lt"/>
              </a:rPr>
              <a:t> </a:t>
            </a:r>
            <a:r>
              <a:rPr lang="en" sz="3200" dirty="0" smtClean="0">
                <a:solidFill>
                  <a:schemeClr val="tx1">
                    <a:lumMod val="50000"/>
                    <a:lumOff val="50000"/>
                  </a:schemeClr>
                </a:solidFill>
                <a:latin typeface="+mj-lt"/>
              </a:rPr>
              <a:t>from Cameroon and Central Africa</a:t>
            </a:r>
            <a:endParaRPr lang="fr-FR" sz="3200" dirty="0">
              <a:solidFill>
                <a:schemeClr val="tx1">
                  <a:lumMod val="50000"/>
                  <a:lumOff val="50000"/>
                </a:schemeClr>
              </a:solidFill>
              <a:latin typeface="+mj-lt"/>
              <a:cs typeface="Arial" pitchFamily="34" charset="0"/>
            </a:endParaRPr>
          </a:p>
        </p:txBody>
      </p:sp>
      <p:sp>
        <p:nvSpPr>
          <p:cNvPr id="12" name="Rectangle 11"/>
          <p:cNvSpPr/>
          <p:nvPr/>
        </p:nvSpPr>
        <p:spPr>
          <a:xfrm>
            <a:off x="6749421" y="7245424"/>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solidFill>
                  <a:srgbClr val="FF6600"/>
                </a:solidFill>
              </a:rPr>
              <a:t>           </a:t>
            </a:r>
          </a:p>
        </p:txBody>
      </p:sp>
      <p:sp>
        <p:nvSpPr>
          <p:cNvPr id="2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en" dirty="0" smtClean="0"/>
              <a:t>INVEST IN AFRICA</a:t>
            </a:r>
            <a:endParaRPr lang="fr-FR" dirty="0"/>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grpSp>
        <p:nvGrpSpPr>
          <p:cNvPr id="62" name="Groupe 61"/>
          <p:cNvGrpSpPr/>
          <p:nvPr/>
        </p:nvGrpSpPr>
        <p:grpSpPr>
          <a:xfrm>
            <a:off x="1445981" y="2063387"/>
            <a:ext cx="5760640" cy="3670863"/>
            <a:chOff x="1835696" y="2328692"/>
            <a:chExt cx="5129944" cy="3349854"/>
          </a:xfrm>
        </p:grpSpPr>
        <p:cxnSp>
          <p:nvCxnSpPr>
            <p:cNvPr id="52" name="Straight Connector 9"/>
            <p:cNvCxnSpPr/>
            <p:nvPr/>
          </p:nvCxnSpPr>
          <p:spPr>
            <a:xfrm flipV="1">
              <a:off x="2037195" y="4754215"/>
              <a:ext cx="4928445" cy="17094"/>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65187" y="3051967"/>
              <a:ext cx="4928445" cy="17094"/>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835696" y="2328692"/>
              <a:ext cx="1488439" cy="1446550"/>
              <a:chOff x="470404" y="1557456"/>
              <a:chExt cx="2740631" cy="2510513"/>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4" name="TextBox 13"/>
              <p:cNvSpPr txBox="1"/>
              <p:nvPr/>
            </p:nvSpPr>
            <p:spPr>
              <a:xfrm>
                <a:off x="1121394" y="1557456"/>
                <a:ext cx="1219200" cy="2510513"/>
              </a:xfrm>
              <a:prstGeom prst="rect">
                <a:avLst/>
              </a:prstGeom>
              <a:noFill/>
            </p:spPr>
            <p:txBody>
              <a:bodyPr wrap="square" rtlCol="0">
                <a:spAutoFit/>
              </a:bodyPr>
              <a:lstStyle/>
              <a:p>
                <a:r>
                  <a:rPr lang="en" sz="8800" b="1" dirty="0">
                    <a:solidFill>
                      <a:srgbClr val="F26200">
                        <a:alpha val="40000"/>
                      </a:srgbClr>
                    </a:solidFill>
                    <a:latin typeface="+mj-lt"/>
                    <a:cs typeface="Arial" pitchFamily="34" charset="0"/>
                  </a:rPr>
                  <a:t>1</a:t>
                </a:r>
                <a:endParaRPr lang="en" sz="11800" b="1" dirty="0">
                  <a:solidFill>
                    <a:srgbClr val="F26200">
                      <a:alpha val="40000"/>
                    </a:srgbClr>
                  </a:solidFill>
                  <a:latin typeface="+mj-lt"/>
                  <a:cs typeface="Arial" pitchFamily="34" charset="0"/>
                </a:endParaRPr>
              </a:p>
            </p:txBody>
          </p:sp>
          <p:sp>
            <p:nvSpPr>
              <p:cNvPr id="13" name="TextBox 12"/>
              <p:cNvSpPr txBox="1"/>
              <p:nvPr/>
            </p:nvSpPr>
            <p:spPr>
              <a:xfrm>
                <a:off x="470404" y="2666898"/>
                <a:ext cx="2740631" cy="683265"/>
              </a:xfrm>
              <a:prstGeom prst="rect">
                <a:avLst/>
              </a:prstGeom>
              <a:noFill/>
            </p:spPr>
            <p:txBody>
              <a:bodyPr wrap="square" rtlCol="0">
                <a:noAutofit/>
              </a:bodyPr>
              <a:lstStyle/>
              <a:p>
                <a:pPr algn="ctr">
                  <a:lnSpc>
                    <a:spcPct val="80000"/>
                  </a:lnSpc>
                </a:pPr>
                <a:r>
                  <a:rPr lang="en" sz="1600" b="1" spc="60" dirty="0" smtClean="0">
                    <a:solidFill>
                      <a:schemeClr val="bg1"/>
                    </a:solidFill>
                    <a:effectLst>
                      <a:outerShdw blurRad="50800" dist="25400" dir="5400000" algn="t" rotWithShape="0">
                        <a:prstClr val="black">
                          <a:alpha val="15000"/>
                        </a:prstClr>
                      </a:outerShdw>
                    </a:effectLst>
                  </a:rPr>
                  <a:t>Agriculture</a:t>
                </a:r>
                <a:endParaRPr lang="fr-FR" sz="16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1"/>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grpSp>
        <p:grpSp>
          <p:nvGrpSpPr>
            <p:cNvPr id="23" name="Group 22"/>
            <p:cNvGrpSpPr/>
            <p:nvPr/>
          </p:nvGrpSpPr>
          <p:grpSpPr>
            <a:xfrm>
              <a:off x="3194429" y="2367073"/>
              <a:ext cx="1117376" cy="1446550"/>
              <a:chOff x="3543300" y="1591943"/>
              <a:chExt cx="2057400" cy="2510513"/>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5" name="TextBox 14"/>
              <p:cNvSpPr txBox="1"/>
              <p:nvPr/>
            </p:nvSpPr>
            <p:spPr>
              <a:xfrm>
                <a:off x="3933968" y="1591943"/>
                <a:ext cx="1219200" cy="2510513"/>
              </a:xfrm>
              <a:prstGeom prst="rect">
                <a:avLst/>
              </a:prstGeom>
              <a:noFill/>
            </p:spPr>
            <p:txBody>
              <a:bodyPr wrap="square" rtlCol="0">
                <a:spAutoFit/>
              </a:bodyPr>
              <a:lstStyle/>
              <a:p>
                <a:r>
                  <a:rPr lang="en" sz="8800" b="1" dirty="0">
                    <a:solidFill>
                      <a:srgbClr val="2A7A9E">
                        <a:alpha val="40000"/>
                      </a:srgbClr>
                    </a:solidFill>
                    <a:latin typeface="+mj-lt"/>
                    <a:cs typeface="Arial" pitchFamily="34" charset="0"/>
                  </a:rPr>
                  <a:t>2</a:t>
                </a:r>
                <a:endParaRPr lang="en" sz="118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 sz="2000" b="1" spc="60" dirty="0" smtClean="0">
                    <a:solidFill>
                      <a:schemeClr val="bg1"/>
                    </a:solidFill>
                    <a:effectLst>
                      <a:outerShdw blurRad="50800" dist="25400" dir="5400000" algn="t" rotWithShape="0">
                        <a:prstClr val="black">
                          <a:alpha val="15000"/>
                        </a:prstClr>
                      </a:outerShdw>
                    </a:effectLst>
                  </a:rPr>
                  <a:t>Mining</a:t>
                </a:r>
                <a:endParaRPr lang="fr-FR" sz="20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grpSp>
        <p:grpSp>
          <p:nvGrpSpPr>
            <p:cNvPr id="24" name="Group 23"/>
            <p:cNvGrpSpPr/>
            <p:nvPr/>
          </p:nvGrpSpPr>
          <p:grpSpPr>
            <a:xfrm>
              <a:off x="4491453" y="2328692"/>
              <a:ext cx="1117376" cy="1446550"/>
              <a:chOff x="6324600" y="1587511"/>
              <a:chExt cx="2057400" cy="2510513"/>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7" name="TextBox 16"/>
              <p:cNvSpPr txBox="1"/>
              <p:nvPr/>
            </p:nvSpPr>
            <p:spPr>
              <a:xfrm>
                <a:off x="6721604" y="1587511"/>
                <a:ext cx="1219200" cy="2510513"/>
              </a:xfrm>
              <a:prstGeom prst="rect">
                <a:avLst/>
              </a:prstGeom>
              <a:noFill/>
            </p:spPr>
            <p:txBody>
              <a:bodyPr wrap="square" rtlCol="0">
                <a:spAutoFit/>
              </a:bodyPr>
              <a:lstStyle/>
              <a:p>
                <a:r>
                  <a:rPr lang="en" sz="8800" b="1" dirty="0">
                    <a:solidFill>
                      <a:srgbClr val="65B131">
                        <a:alpha val="64000"/>
                      </a:srgbClr>
                    </a:solidFill>
                    <a:latin typeface="+mj-lt"/>
                    <a:cs typeface="Arial" pitchFamily="34" charset="0"/>
                  </a:rPr>
                  <a:t>3</a:t>
                </a:r>
                <a:endParaRPr lang="en" sz="118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 sz="2000" b="1" spc="60" dirty="0">
                    <a:solidFill>
                      <a:schemeClr val="bg1"/>
                    </a:solidFill>
                    <a:effectLst>
                      <a:outerShdw blurRad="50800" dist="25400" dir="5400000" algn="t" rotWithShape="0">
                        <a:prstClr val="black">
                          <a:alpha val="15000"/>
                        </a:prstClr>
                      </a:outerShdw>
                    </a:effectLst>
                  </a:rPr>
                  <a:t>Forest</a:t>
                </a:r>
                <a:endParaRPr lang="fr-FR" sz="20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grpSp>
        <p:grpSp>
          <p:nvGrpSpPr>
            <p:cNvPr id="27" name="Group 23"/>
            <p:cNvGrpSpPr/>
            <p:nvPr/>
          </p:nvGrpSpPr>
          <p:grpSpPr>
            <a:xfrm>
              <a:off x="5741504" y="2337239"/>
              <a:ext cx="1117376" cy="1446550"/>
              <a:chOff x="6324600" y="1587511"/>
              <a:chExt cx="2057400" cy="2510513"/>
            </a:xfrm>
          </p:grpSpPr>
          <p:sp>
            <p:nvSpPr>
              <p:cNvPr id="28" name="Oval 4"/>
              <p:cNvSpPr/>
              <p:nvPr/>
            </p:nvSpPr>
            <p:spPr>
              <a:xfrm>
                <a:off x="6324600" y="1953643"/>
                <a:ext cx="2057400" cy="2057400"/>
              </a:xfrm>
              <a:prstGeom prst="ellipse">
                <a:avLst/>
              </a:prstGeom>
              <a:solidFill>
                <a:schemeClr val="bg2">
                  <a:lumMod val="50000"/>
                </a:schemeClr>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29" name="TextBox 16"/>
              <p:cNvSpPr txBox="1"/>
              <p:nvPr/>
            </p:nvSpPr>
            <p:spPr>
              <a:xfrm>
                <a:off x="6721604" y="1587511"/>
                <a:ext cx="1219200" cy="2510513"/>
              </a:xfrm>
              <a:prstGeom prst="rect">
                <a:avLst/>
              </a:prstGeom>
              <a:noFill/>
            </p:spPr>
            <p:txBody>
              <a:bodyPr wrap="square" rtlCol="0">
                <a:spAutoFit/>
              </a:bodyPr>
              <a:lstStyle/>
              <a:p>
                <a:r>
                  <a:rPr lang="en" sz="8800" b="1" dirty="0" smtClean="0">
                    <a:solidFill>
                      <a:schemeClr val="tx1">
                        <a:lumMod val="50000"/>
                        <a:lumOff val="50000"/>
                        <a:alpha val="64000"/>
                      </a:schemeClr>
                    </a:solidFill>
                    <a:latin typeface="+mj-lt"/>
                    <a:cs typeface="Arial" pitchFamily="34" charset="0"/>
                  </a:rPr>
                  <a:t>4</a:t>
                </a:r>
                <a:endParaRPr lang="fr-FR" sz="11800" b="1" dirty="0">
                  <a:solidFill>
                    <a:schemeClr val="tx1">
                      <a:lumMod val="50000"/>
                      <a:lumOff val="50000"/>
                      <a:alpha val="64000"/>
                    </a:schemeClr>
                  </a:solidFill>
                  <a:latin typeface="+mj-lt"/>
                  <a:cs typeface="Arial" pitchFamily="34" charset="0"/>
                </a:endParaRPr>
              </a:p>
            </p:txBody>
          </p:sp>
          <p:sp>
            <p:nvSpPr>
              <p:cNvPr id="30"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 sz="2000" b="1" spc="60" dirty="0">
                    <a:solidFill>
                      <a:schemeClr val="bg1"/>
                    </a:solidFill>
                    <a:effectLst>
                      <a:outerShdw blurRad="50800" dist="25400" dir="5400000" algn="t" rotWithShape="0">
                        <a:prstClr val="black">
                          <a:alpha val="15000"/>
                        </a:prstClr>
                      </a:outerShdw>
                    </a:effectLst>
                  </a:rPr>
                  <a:t>Tourism</a:t>
                </a:r>
                <a:endParaRPr lang="fr-FR" sz="2000" b="1" dirty="0">
                  <a:solidFill>
                    <a:schemeClr val="bg1"/>
                  </a:solidFill>
                  <a:effectLst>
                    <a:outerShdw blurRad="50800" dist="25400" dir="5400000" algn="t" rotWithShape="0">
                      <a:prstClr val="black">
                        <a:alpha val="15000"/>
                      </a:prstClr>
                    </a:outerShdw>
                  </a:effectLst>
                </a:endParaRPr>
              </a:p>
            </p:txBody>
          </p:sp>
          <p:sp>
            <p:nvSpPr>
              <p:cNvPr id="3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grpSp>
        <p:sp>
          <p:nvSpPr>
            <p:cNvPr id="38" name="Oval 4"/>
            <p:cNvSpPr/>
            <p:nvPr/>
          </p:nvSpPr>
          <p:spPr>
            <a:xfrm>
              <a:off x="2071593" y="4300569"/>
              <a:ext cx="1117376" cy="1185468"/>
            </a:xfrm>
            <a:prstGeom prst="ellipse">
              <a:avLst/>
            </a:prstGeom>
            <a:solidFill>
              <a:srgbClr val="7030A0"/>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39" name="TextBox 16"/>
            <p:cNvSpPr txBox="1"/>
            <p:nvPr/>
          </p:nvSpPr>
          <p:spPr>
            <a:xfrm>
              <a:off x="2287206" y="4231996"/>
              <a:ext cx="662149" cy="1446550"/>
            </a:xfrm>
            <a:prstGeom prst="rect">
              <a:avLst/>
            </a:prstGeom>
            <a:noFill/>
          </p:spPr>
          <p:txBody>
            <a:bodyPr wrap="square" rtlCol="0">
              <a:spAutoFit/>
            </a:bodyPr>
            <a:lstStyle/>
            <a:p>
              <a:r>
                <a:rPr lang="en" sz="8800" b="1" dirty="0" smtClean="0">
                  <a:solidFill>
                    <a:schemeClr val="tx1">
                      <a:lumMod val="50000"/>
                      <a:lumOff val="50000"/>
                      <a:alpha val="64000"/>
                    </a:schemeClr>
                  </a:solidFill>
                  <a:latin typeface="+mj-lt"/>
                  <a:cs typeface="Arial" pitchFamily="34" charset="0"/>
                </a:rPr>
                <a:t>5</a:t>
              </a:r>
              <a:endParaRPr lang="fr-FR" sz="11800" b="1" dirty="0">
                <a:solidFill>
                  <a:schemeClr val="tx1">
                    <a:lumMod val="50000"/>
                    <a:lumOff val="50000"/>
                    <a:alpha val="64000"/>
                  </a:schemeClr>
                </a:solidFill>
                <a:latin typeface="+mj-lt"/>
                <a:cs typeface="Arial" pitchFamily="34" charset="0"/>
              </a:endParaRPr>
            </a:p>
          </p:txBody>
        </p:sp>
        <p:sp>
          <p:nvSpPr>
            <p:cNvPr id="40" name="TextBox 17"/>
            <p:cNvSpPr txBox="1"/>
            <p:nvPr/>
          </p:nvSpPr>
          <p:spPr>
            <a:xfrm>
              <a:off x="2037195" y="4781270"/>
              <a:ext cx="1157234" cy="239258"/>
            </a:xfrm>
            <a:prstGeom prst="rect">
              <a:avLst/>
            </a:prstGeom>
            <a:noFill/>
          </p:spPr>
          <p:txBody>
            <a:bodyPr wrap="square" rtlCol="0">
              <a:normAutofit/>
            </a:bodyPr>
            <a:lstStyle/>
            <a:p>
              <a:pPr algn="ctr">
                <a:lnSpc>
                  <a:spcPct val="80000"/>
                </a:lnSpc>
              </a:pPr>
              <a:r>
                <a:rPr lang="en" sz="1400" b="1" spc="60" dirty="0" smtClean="0">
                  <a:solidFill>
                    <a:schemeClr val="bg1"/>
                  </a:solidFill>
                  <a:effectLst>
                    <a:outerShdw blurRad="50800" dist="25400" dir="5400000" algn="t" rotWithShape="0">
                      <a:prstClr val="black">
                        <a:alpha val="15000"/>
                      </a:prstClr>
                    </a:outerShdw>
                  </a:effectLst>
                </a:rPr>
                <a:t>E-Commerce</a:t>
              </a:r>
              <a:endParaRPr lang="fr-FR" sz="1400" b="1" dirty="0">
                <a:solidFill>
                  <a:schemeClr val="bg1"/>
                </a:solidFill>
                <a:effectLst>
                  <a:outerShdw blurRad="50800" dist="25400" dir="5400000" algn="t" rotWithShape="0">
                    <a:prstClr val="black">
                      <a:alpha val="15000"/>
                    </a:prstClr>
                  </a:outerShdw>
                </a:effectLst>
              </a:endParaRPr>
            </a:p>
          </p:txBody>
        </p:sp>
        <p:sp>
          <p:nvSpPr>
            <p:cNvPr id="41" name="Oval 20"/>
            <p:cNvSpPr/>
            <p:nvPr/>
          </p:nvSpPr>
          <p:spPr>
            <a:xfrm>
              <a:off x="2204831" y="4330369"/>
              <a:ext cx="859985" cy="746406"/>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43" name="Oval 4"/>
            <p:cNvSpPr/>
            <p:nvPr/>
          </p:nvSpPr>
          <p:spPr>
            <a:xfrm>
              <a:off x="3367737" y="4265028"/>
              <a:ext cx="1117376" cy="1185468"/>
            </a:xfrm>
            <a:prstGeom prst="ellipse">
              <a:avLst/>
            </a:prstGeom>
            <a:solidFill>
              <a:schemeClr val="accent4">
                <a:lumMod val="60000"/>
                <a:lumOff val="40000"/>
              </a:schemeClr>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44" name="TextBox 16"/>
            <p:cNvSpPr txBox="1"/>
            <p:nvPr/>
          </p:nvSpPr>
          <p:spPr>
            <a:xfrm>
              <a:off x="3583350" y="4231996"/>
              <a:ext cx="662149" cy="1446550"/>
            </a:xfrm>
            <a:prstGeom prst="rect">
              <a:avLst/>
            </a:prstGeom>
            <a:noFill/>
          </p:spPr>
          <p:txBody>
            <a:bodyPr wrap="square" rtlCol="0">
              <a:spAutoFit/>
            </a:bodyPr>
            <a:lstStyle/>
            <a:p>
              <a:r>
                <a:rPr lang="en" sz="8800" b="1" dirty="0" smtClean="0">
                  <a:solidFill>
                    <a:schemeClr val="tx1">
                      <a:lumMod val="50000"/>
                      <a:lumOff val="50000"/>
                      <a:alpha val="64000"/>
                    </a:schemeClr>
                  </a:solidFill>
                  <a:latin typeface="+mj-lt"/>
                  <a:cs typeface="Arial" pitchFamily="34" charset="0"/>
                </a:rPr>
                <a:t>6</a:t>
              </a:r>
              <a:endParaRPr lang="fr-FR" sz="11800" b="1" dirty="0">
                <a:solidFill>
                  <a:schemeClr val="tx1">
                    <a:lumMod val="50000"/>
                    <a:lumOff val="50000"/>
                    <a:alpha val="64000"/>
                  </a:schemeClr>
                </a:solidFill>
                <a:latin typeface="+mj-lt"/>
                <a:cs typeface="Arial" pitchFamily="34" charset="0"/>
              </a:endParaRPr>
            </a:p>
          </p:txBody>
        </p:sp>
        <p:sp>
          <p:nvSpPr>
            <p:cNvPr id="45" name="TextBox 17"/>
            <p:cNvSpPr txBox="1"/>
            <p:nvPr/>
          </p:nvSpPr>
          <p:spPr>
            <a:xfrm>
              <a:off x="3367738" y="4781270"/>
              <a:ext cx="1096179" cy="239258"/>
            </a:xfrm>
            <a:prstGeom prst="rect">
              <a:avLst/>
            </a:prstGeom>
            <a:noFill/>
          </p:spPr>
          <p:txBody>
            <a:bodyPr wrap="square" rtlCol="0">
              <a:normAutofit fontScale="85000" lnSpcReduction="20000"/>
            </a:bodyPr>
            <a:lstStyle/>
            <a:p>
              <a:pPr algn="ctr">
                <a:lnSpc>
                  <a:spcPct val="80000"/>
                </a:lnSpc>
              </a:pPr>
              <a:r>
                <a:rPr lang="en" sz="2000" b="1" spc="60" dirty="0" smtClean="0">
                  <a:solidFill>
                    <a:schemeClr val="bg1"/>
                  </a:solidFill>
                  <a:effectLst>
                    <a:outerShdw blurRad="50800" dist="25400" dir="5400000" algn="t" rotWithShape="0">
                      <a:prstClr val="black">
                        <a:alpha val="15000"/>
                      </a:prstClr>
                    </a:outerShdw>
                  </a:effectLst>
                </a:rPr>
                <a:t>Healthcare</a:t>
              </a:r>
              <a:endParaRPr lang="fr-FR" sz="2000" b="1" dirty="0">
                <a:solidFill>
                  <a:schemeClr val="bg1"/>
                </a:solidFill>
                <a:effectLst>
                  <a:outerShdw blurRad="50800" dist="25400" dir="5400000" algn="t" rotWithShape="0">
                    <a:prstClr val="black">
                      <a:alpha val="15000"/>
                    </a:prstClr>
                  </a:outerShdw>
                </a:effectLst>
              </a:endParaRPr>
            </a:p>
          </p:txBody>
        </p:sp>
        <p:sp>
          <p:nvSpPr>
            <p:cNvPr id="46" name="Oval 20"/>
            <p:cNvSpPr/>
            <p:nvPr/>
          </p:nvSpPr>
          <p:spPr>
            <a:xfrm>
              <a:off x="3415101" y="4330369"/>
              <a:ext cx="859985" cy="746406"/>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48" name="Oval 4"/>
            <p:cNvSpPr/>
            <p:nvPr/>
          </p:nvSpPr>
          <p:spPr>
            <a:xfrm>
              <a:off x="4614049" y="4250451"/>
              <a:ext cx="1117376" cy="1185468"/>
            </a:xfrm>
            <a:prstGeom prst="ellipse">
              <a:avLst/>
            </a:prstGeom>
            <a:solidFill>
              <a:schemeClr val="accent6">
                <a:lumMod val="75000"/>
              </a:schemeClr>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49" name="TextBox 16"/>
            <p:cNvSpPr txBox="1"/>
            <p:nvPr/>
          </p:nvSpPr>
          <p:spPr>
            <a:xfrm>
              <a:off x="4829662" y="4231089"/>
              <a:ext cx="662149" cy="1446550"/>
            </a:xfrm>
            <a:prstGeom prst="rect">
              <a:avLst/>
            </a:prstGeom>
            <a:noFill/>
          </p:spPr>
          <p:txBody>
            <a:bodyPr wrap="square" rtlCol="0">
              <a:spAutoFit/>
            </a:bodyPr>
            <a:lstStyle/>
            <a:p>
              <a:r>
                <a:rPr lang="en" sz="8800" b="1" dirty="0" smtClean="0">
                  <a:solidFill>
                    <a:schemeClr val="tx1">
                      <a:lumMod val="50000"/>
                      <a:lumOff val="50000"/>
                      <a:alpha val="64000"/>
                    </a:schemeClr>
                  </a:solidFill>
                  <a:latin typeface="+mj-lt"/>
                  <a:cs typeface="Arial" pitchFamily="34" charset="0"/>
                </a:rPr>
                <a:t>7</a:t>
              </a:r>
              <a:endParaRPr lang="fr-FR" sz="11800" b="1" dirty="0">
                <a:solidFill>
                  <a:schemeClr val="tx1">
                    <a:lumMod val="50000"/>
                    <a:lumOff val="50000"/>
                    <a:alpha val="64000"/>
                  </a:schemeClr>
                </a:solidFill>
                <a:latin typeface="+mj-lt"/>
                <a:cs typeface="Arial" pitchFamily="34" charset="0"/>
              </a:endParaRPr>
            </a:p>
          </p:txBody>
        </p:sp>
        <p:sp>
          <p:nvSpPr>
            <p:cNvPr id="50" name="TextBox 17"/>
            <p:cNvSpPr txBox="1"/>
            <p:nvPr/>
          </p:nvSpPr>
          <p:spPr>
            <a:xfrm>
              <a:off x="4661413" y="4665894"/>
              <a:ext cx="1048815" cy="383571"/>
            </a:xfrm>
            <a:prstGeom prst="rect">
              <a:avLst/>
            </a:prstGeom>
            <a:noFill/>
          </p:spPr>
          <p:txBody>
            <a:bodyPr wrap="square" rtlCol="0">
              <a:normAutofit fontScale="77500" lnSpcReduction="20000"/>
            </a:bodyPr>
            <a:lstStyle/>
            <a:p>
              <a:pPr algn="ctr">
                <a:lnSpc>
                  <a:spcPct val="80000"/>
                </a:lnSpc>
              </a:pPr>
              <a:r>
                <a:rPr lang="en" sz="2000" b="1" spc="60" dirty="0" smtClean="0">
                  <a:solidFill>
                    <a:schemeClr val="bg1"/>
                  </a:solidFill>
                  <a:effectLst>
                    <a:outerShdw blurRad="50800" dist="25400" dir="5400000" algn="t" rotWithShape="0">
                      <a:prstClr val="black">
                        <a:alpha val="15000"/>
                      </a:prstClr>
                    </a:outerShdw>
                  </a:effectLst>
                </a:rPr>
                <a:t>Real Estate</a:t>
              </a:r>
              <a:endParaRPr lang="fr-FR" sz="2000" b="1" dirty="0">
                <a:solidFill>
                  <a:schemeClr val="bg1"/>
                </a:solidFill>
                <a:effectLst>
                  <a:outerShdw blurRad="50800" dist="25400" dir="5400000" algn="t" rotWithShape="0">
                    <a:prstClr val="black">
                      <a:alpha val="15000"/>
                    </a:prstClr>
                  </a:outerShdw>
                </a:effectLst>
              </a:endParaRPr>
            </a:p>
          </p:txBody>
        </p:sp>
        <p:sp>
          <p:nvSpPr>
            <p:cNvPr id="51" name="Oval 20"/>
            <p:cNvSpPr/>
            <p:nvPr/>
          </p:nvSpPr>
          <p:spPr>
            <a:xfrm>
              <a:off x="4747287" y="4280251"/>
              <a:ext cx="859985" cy="746406"/>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54" name="Oval 4"/>
            <p:cNvSpPr/>
            <p:nvPr/>
          </p:nvSpPr>
          <p:spPr>
            <a:xfrm>
              <a:off x="5848264" y="4250451"/>
              <a:ext cx="1117376" cy="1185468"/>
            </a:xfrm>
            <a:prstGeom prst="ellipse">
              <a:avLst/>
            </a:prstGeom>
            <a:solidFill>
              <a:schemeClr val="tx1">
                <a:lumMod val="75000"/>
                <a:lumOff val="25000"/>
              </a:schemeClr>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55" name="TextBox 16"/>
            <p:cNvSpPr txBox="1"/>
            <p:nvPr/>
          </p:nvSpPr>
          <p:spPr>
            <a:xfrm>
              <a:off x="6063877" y="4231089"/>
              <a:ext cx="662149" cy="1446550"/>
            </a:xfrm>
            <a:prstGeom prst="rect">
              <a:avLst/>
            </a:prstGeom>
            <a:noFill/>
          </p:spPr>
          <p:txBody>
            <a:bodyPr wrap="square" rtlCol="0">
              <a:spAutoFit/>
            </a:bodyPr>
            <a:lstStyle/>
            <a:p>
              <a:r>
                <a:rPr lang="en" sz="8800" b="1" dirty="0" smtClean="0">
                  <a:solidFill>
                    <a:schemeClr val="tx1">
                      <a:lumMod val="50000"/>
                      <a:lumOff val="50000"/>
                      <a:alpha val="64000"/>
                    </a:schemeClr>
                  </a:solidFill>
                  <a:latin typeface="+mj-lt"/>
                  <a:cs typeface="Arial" pitchFamily="34" charset="0"/>
                </a:rPr>
                <a:t>8</a:t>
              </a:r>
              <a:endParaRPr lang="fr-FR" sz="11800" b="1" dirty="0">
                <a:solidFill>
                  <a:schemeClr val="tx1">
                    <a:lumMod val="50000"/>
                    <a:lumOff val="50000"/>
                    <a:alpha val="64000"/>
                  </a:schemeClr>
                </a:solidFill>
                <a:latin typeface="+mj-lt"/>
                <a:cs typeface="Arial" pitchFamily="34" charset="0"/>
              </a:endParaRPr>
            </a:p>
          </p:txBody>
        </p:sp>
        <p:sp>
          <p:nvSpPr>
            <p:cNvPr id="56" name="TextBox 17"/>
            <p:cNvSpPr txBox="1"/>
            <p:nvPr/>
          </p:nvSpPr>
          <p:spPr>
            <a:xfrm>
              <a:off x="5895628" y="4665894"/>
              <a:ext cx="1048815" cy="383571"/>
            </a:xfrm>
            <a:prstGeom prst="rect">
              <a:avLst/>
            </a:prstGeom>
            <a:noFill/>
          </p:spPr>
          <p:txBody>
            <a:bodyPr wrap="square" rtlCol="0">
              <a:normAutofit fontScale="85000" lnSpcReduction="10000"/>
            </a:bodyPr>
            <a:lstStyle/>
            <a:p>
              <a:pPr algn="ctr">
                <a:lnSpc>
                  <a:spcPct val="80000"/>
                </a:lnSpc>
              </a:pPr>
              <a:r>
                <a:rPr lang="en" sz="2000" b="1" spc="60" dirty="0" smtClean="0">
                  <a:solidFill>
                    <a:schemeClr val="bg1"/>
                  </a:solidFill>
                  <a:effectLst>
                    <a:outerShdw blurRad="50800" dist="25400" dir="5400000" algn="t" rotWithShape="0">
                      <a:prstClr val="black">
                        <a:alpha val="15000"/>
                      </a:prstClr>
                    </a:outerShdw>
                  </a:effectLst>
                </a:rPr>
                <a:t>Education</a:t>
              </a:r>
              <a:endParaRPr lang="fr-FR" sz="2000" b="1" dirty="0">
                <a:solidFill>
                  <a:schemeClr val="bg1"/>
                </a:solidFill>
                <a:effectLst>
                  <a:outerShdw blurRad="50800" dist="25400" dir="5400000" algn="t" rotWithShape="0">
                    <a:prstClr val="black">
                      <a:alpha val="15000"/>
                    </a:prstClr>
                  </a:outerShdw>
                </a:effectLst>
              </a:endParaRPr>
            </a:p>
          </p:txBody>
        </p:sp>
        <p:sp>
          <p:nvSpPr>
            <p:cNvPr id="57" name="Oval 20"/>
            <p:cNvSpPr/>
            <p:nvPr/>
          </p:nvSpPr>
          <p:spPr>
            <a:xfrm>
              <a:off x="5981502" y="4280251"/>
              <a:ext cx="859985" cy="746406"/>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grpSp>
    </p:spTree>
    <p:custDataLst>
      <p:tags r:id="rId1"/>
    </p:custDataLst>
    <p:extLst>
      <p:ext uri="{BB962C8B-B14F-4D97-AF65-F5344CB8AC3E}">
        <p14:creationId xmlns:p14="http://schemas.microsoft.com/office/powerpoint/2010/main" val="368232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lvl="0">
              <a:spcBef>
                <a:spcPts val="0"/>
              </a:spcBef>
            </a:pPr>
            <a:r>
              <a:rPr lang="en" sz="4000" dirty="0" smtClean="0"/>
              <a:t>AGRICULTURE</a:t>
            </a:r>
            <a:endParaRPr lang="fr-FR" sz="2800" dirty="0"/>
          </a:p>
        </p:txBody>
      </p:sp>
      <p:sp>
        <p:nvSpPr>
          <p:cNvPr id="9" name="Text Placeholder 8"/>
          <p:cNvSpPr>
            <a:spLocks noGrp="1"/>
          </p:cNvSpPr>
          <p:nvPr>
            <p:ph type="body" idx="1"/>
          </p:nvPr>
        </p:nvSpPr>
        <p:spPr/>
        <p:txBody>
          <a:bodyPr vert="horz" lIns="91440" tIns="45720" rIns="91440" bIns="45720" rtlCol="0" anchor="b">
            <a:noAutofit/>
          </a:bodyPr>
          <a:lstStyle/>
          <a:p>
            <a:pPr>
              <a:spcBef>
                <a:spcPts val="0"/>
              </a:spcBef>
            </a:pPr>
            <a:r>
              <a:rPr lang="en" sz="2000" b="1" dirty="0" smtClean="0">
                <a:solidFill>
                  <a:prstClr val="black">
                    <a:lumMod val="75000"/>
                    <a:lumOff val="25000"/>
                  </a:prstClr>
                </a:solidFill>
              </a:rPr>
              <a:t>( </a:t>
            </a:r>
            <a:r>
              <a:rPr lang="en" sz="2000" b="1" dirty="0">
                <a:solidFill>
                  <a:prstClr val="black">
                    <a:lumMod val="75000"/>
                    <a:lumOff val="25000"/>
                  </a:prstClr>
                </a:solidFill>
              </a:rPr>
              <a:t>coffee, cocoa, </a:t>
            </a:r>
            <a:r>
              <a:rPr lang="en" sz="2000" b="1" dirty="0" smtClean="0">
                <a:solidFill>
                  <a:prstClr val="black">
                    <a:lumMod val="75000"/>
                    <a:lumOff val="25000"/>
                  </a:prstClr>
                </a:solidFill>
              </a:rPr>
              <a:t>bananas)</a:t>
            </a:r>
            <a:endParaRPr lang="fr-FR" sz="2000" b="1" dirty="0">
              <a:solidFill>
                <a:prstClr val="black">
                  <a:lumMod val="75000"/>
                  <a:lumOff val="25000"/>
                </a:prstClr>
              </a:solidFill>
            </a:endParaRPr>
          </a:p>
        </p:txBody>
      </p:sp>
      <p:sp>
        <p:nvSpPr>
          <p:cNvPr id="14" name="Oval 18"/>
          <p:cNvSpPr/>
          <p:nvPr/>
        </p:nvSpPr>
        <p:spPr>
          <a:xfrm>
            <a:off x="879384" y="1988841"/>
            <a:ext cx="1820408" cy="18002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sp>
        <p:nvSpPr>
          <p:cNvPr id="11" name="TextBox 13"/>
          <p:cNvSpPr txBox="1"/>
          <p:nvPr/>
        </p:nvSpPr>
        <p:spPr>
          <a:xfrm>
            <a:off x="1316392" y="1916832"/>
            <a:ext cx="1239384" cy="2736303"/>
          </a:xfrm>
          <a:prstGeom prst="rect">
            <a:avLst/>
          </a:prstGeom>
          <a:noFill/>
        </p:spPr>
        <p:txBody>
          <a:bodyPr wrap="square" rtlCol="0">
            <a:spAutoFit/>
          </a:bodyPr>
          <a:lstStyle/>
          <a:p>
            <a:r>
              <a:rPr lang="en" sz="11800" b="1" dirty="0">
                <a:solidFill>
                  <a:srgbClr val="F26200">
                    <a:alpha val="40000"/>
                  </a:srgbClr>
                </a:solidFill>
                <a:latin typeface="+mj-lt"/>
                <a:cs typeface="Arial" pitchFamily="34" charset="0"/>
              </a:rPr>
              <a:t>1</a:t>
            </a:r>
          </a:p>
        </p:txBody>
      </p:sp>
      <p:pic>
        <p:nvPicPr>
          <p:cNvPr id="15" name="Image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Tree>
    <p:extLst>
      <p:ext uri="{BB962C8B-B14F-4D97-AF65-F5344CB8AC3E}">
        <p14:creationId xmlns:p14="http://schemas.microsoft.com/office/powerpoint/2010/main" val="3730049886"/>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extBox 22"/>
          <p:cNvSpPr txBox="1"/>
          <p:nvPr/>
        </p:nvSpPr>
        <p:spPr>
          <a:xfrm>
            <a:off x="107504" y="1988840"/>
            <a:ext cx="8928992" cy="3808938"/>
          </a:xfrm>
          <a:prstGeom prst="rect">
            <a:avLst/>
          </a:prstGeom>
          <a:noFill/>
        </p:spPr>
        <p:txBody>
          <a:bodyPr wrap="square" lIns="91440" rtlCol="0">
            <a:normAutofit fontScale="92500" lnSpcReduction="10000"/>
          </a:bodyPr>
          <a:lstStyle/>
          <a:p>
            <a:pPr algn="just">
              <a:buClr>
                <a:prstClr val="black">
                  <a:lumMod val="50000"/>
                  <a:lumOff val="50000"/>
                </a:prstClr>
              </a:buClr>
              <a:buSzPct val="94000"/>
            </a:pPr>
            <a:r>
              <a:rPr lang="en" dirty="0">
                <a:solidFill>
                  <a:prstClr val="black">
                    <a:lumMod val="75000"/>
                    <a:lumOff val="25000"/>
                  </a:prstClr>
                </a:solidFill>
              </a:rPr>
              <a:t>Cameroon is a key player in the coffee, cocoa and banana sectors in Africa, and these sectors play a crucial role in its economy. When it comes to coffee, Cameroon is one of the main producers on the continent, with an average annual production of around 120,000 tonnes. The country mainly exports its coffee to the European Union, the United States and other international markets. When it comes to cocoa, Cameroon is also a major producer, with an annual production of around 290,000 tonnes. The quality of Cameroonian cocoa is recognized on the world market, making it a highly sought-after product by processors and chocolatiers.</a:t>
            </a:r>
          </a:p>
          <a:p>
            <a:pPr algn="just">
              <a:buClr>
                <a:prstClr val="black">
                  <a:lumMod val="50000"/>
                  <a:lumOff val="50000"/>
                </a:prstClr>
              </a:buClr>
              <a:buSzPct val="94000"/>
              <a:buFont typeface="Calibri" pitchFamily="34" charset="0"/>
              <a:buChar char="»"/>
            </a:pPr>
            <a:endParaRPr lang="fr-FR" dirty="0">
              <a:solidFill>
                <a:prstClr val="black">
                  <a:lumMod val="75000"/>
                  <a:lumOff val="25000"/>
                </a:prstClr>
              </a:solidFill>
            </a:endParaRPr>
          </a:p>
          <a:p>
            <a:pPr algn="just">
              <a:buClr>
                <a:prstClr val="black">
                  <a:lumMod val="50000"/>
                  <a:lumOff val="50000"/>
                </a:prstClr>
              </a:buClr>
              <a:buSzPct val="94000"/>
            </a:pPr>
            <a:r>
              <a:rPr lang="en" dirty="0">
                <a:solidFill>
                  <a:prstClr val="black">
                    <a:lumMod val="75000"/>
                    <a:lumOff val="25000"/>
                  </a:prstClr>
                </a:solidFill>
              </a:rPr>
              <a:t>Regarding bananas, Cameroon is one of the main producers in Africa, with production reaching around 250,000 tonnes per year. The country exports its bananas mainly to the European Union, Russia and the Middle East. The quality of Cameroonian bananas and the diversity of varieties produced make it an important player on the world market. These sectors offer attractive investment opportunities in Cameroon, supported by the growing demand for these products on a global scale. The statistics demonstrate the significant growth potential of these sectors and their importance in the economic development of the country.</a:t>
            </a:r>
          </a:p>
        </p:txBody>
      </p:sp>
      <p:sp>
        <p:nvSpPr>
          <p:cNvPr id="24" name="TextBox 23"/>
          <p:cNvSpPr txBox="1"/>
          <p:nvPr/>
        </p:nvSpPr>
        <p:spPr>
          <a:xfrm>
            <a:off x="0" y="26579"/>
            <a:ext cx="3091961" cy="585738"/>
          </a:xfrm>
          <a:prstGeom prst="rect">
            <a:avLst/>
          </a:prstGeom>
          <a:noFill/>
          <a:ln>
            <a:noFill/>
          </a:ln>
        </p:spPr>
        <p:txBody>
          <a:bodyPr wrap="square" tIns="0" bIns="0" rtlCol="0" anchor="b" anchorCtr="0">
            <a:normAutofit fontScale="85000" lnSpcReduction="10000"/>
          </a:bodyPr>
          <a:lstStyle/>
          <a:p>
            <a:r>
              <a:rPr lang="en" sz="3600" b="1" spc="-150" dirty="0">
                <a:solidFill>
                  <a:prstClr val="white">
                    <a:lumMod val="85000"/>
                  </a:prstClr>
                </a:solidFill>
                <a:latin typeface="Arial" pitchFamily="34" charset="0"/>
                <a:cs typeface="Arial" pitchFamily="34" charset="0"/>
              </a:rPr>
              <a:t>BROADCAST IT</a:t>
            </a:r>
          </a:p>
        </p:txBody>
      </p:sp>
      <p:pic>
        <p:nvPicPr>
          <p:cNvPr id="2" name="Imag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4208" y="0"/>
            <a:ext cx="2699792" cy="1850110"/>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3563177" cy="1850110"/>
          </a:xfrm>
          <a:prstGeom prst="rect">
            <a:avLst/>
          </a:prstGeom>
        </p:spPr>
      </p:pic>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13147" y="0"/>
            <a:ext cx="3814376" cy="1850110"/>
          </a:xfrm>
          <a:prstGeom prst="rect">
            <a:avLst/>
          </a:prstGeom>
        </p:spPr>
      </p:pic>
      <p:sp>
        <p:nvSpPr>
          <p:cNvPr id="21" name="Title 3"/>
          <p:cNvSpPr txBox="1">
            <a:spLocks/>
          </p:cNvSpPr>
          <p:nvPr/>
        </p:nvSpPr>
        <p:spPr>
          <a:xfrm>
            <a:off x="107504" y="6093296"/>
            <a:ext cx="2707301" cy="692696"/>
          </a:xfrm>
          <a:prstGeom prst="rect">
            <a:avLst/>
          </a:prstGeom>
        </p:spPr>
        <p:txBody>
          <a:bodyPr>
            <a:noAutofit/>
          </a:bodyPr>
          <a:lstStyle>
            <a:lvl1pPr algn="ctr" defTabSz="914400" rtl="0" eaLnBrk="1" latinLnBrk="0" hangingPunct="1">
              <a:spcBef>
                <a:spcPct val="0"/>
              </a:spcBef>
              <a:buNone/>
              <a:defRPr kumimoji="0" lang="fr-FR" sz="4400" kern="1200">
                <a:solidFill>
                  <a:schemeClr val="tx1"/>
                </a:solidFill>
                <a:latin typeface="+mj-lt"/>
                <a:ea typeface="+mj-ea"/>
                <a:cs typeface="+mj-cs"/>
              </a:defRPr>
            </a:lvl1pPr>
          </a:lstStyle>
          <a:p>
            <a:pPr algn="l">
              <a:spcBef>
                <a:spcPts val="0"/>
              </a:spcBef>
            </a:pPr>
            <a:r>
              <a:rPr lang="en" sz="3600" dirty="0" smtClean="0">
                <a:effectLst>
                  <a:outerShdw blurRad="38100" dist="38100" dir="2700000" algn="tl">
                    <a:srgbClr val="000000">
                      <a:alpha val="43137"/>
                    </a:srgbClr>
                  </a:outerShdw>
                </a:effectLst>
              </a:rPr>
              <a:t>Agriculture</a:t>
            </a:r>
            <a:endParaRPr lang="fr-FR" sz="2400" dirty="0">
              <a:effectLst>
                <a:outerShdw blurRad="38100" dist="38100" dir="2700000" algn="tl">
                  <a:srgbClr val="000000">
                    <a:alpha val="43137"/>
                  </a:srgbClr>
                </a:outerShdw>
              </a:effectLst>
            </a:endParaRPr>
          </a:p>
        </p:txBody>
      </p:sp>
      <p:pic>
        <p:nvPicPr>
          <p:cNvPr id="25" name="Image 24"/>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971800" y="1992354"/>
            <a:ext cx="2464296" cy="1970046"/>
          </a:xfrm>
        </p:spPr>
        <p:txBody>
          <a:bodyPr>
            <a:noAutofit/>
          </a:bodyPr>
          <a:lstStyle/>
          <a:p>
            <a:pPr lvl="0">
              <a:spcBef>
                <a:spcPts val="0"/>
              </a:spcBef>
            </a:pPr>
            <a:r>
              <a:rPr lang="en" sz="4000" dirty="0" smtClean="0"/>
              <a:t>MINES</a:t>
            </a:r>
            <a:endParaRPr lang="fr-FR" sz="2800" dirty="0"/>
          </a:p>
        </p:txBody>
      </p:sp>
      <p:sp>
        <p:nvSpPr>
          <p:cNvPr id="9" name="Text Placeholder 8"/>
          <p:cNvSpPr>
            <a:spLocks noGrp="1"/>
          </p:cNvSpPr>
          <p:nvPr>
            <p:ph type="body" idx="1"/>
          </p:nvPr>
        </p:nvSpPr>
        <p:spPr/>
        <p:txBody>
          <a:bodyPr vert="horz" lIns="91440" tIns="45720" rIns="91440" bIns="45720" rtlCol="0" anchor="b">
            <a:noAutofit/>
          </a:bodyPr>
          <a:lstStyle/>
          <a:p>
            <a:pPr>
              <a:spcBef>
                <a:spcPts val="0"/>
              </a:spcBef>
            </a:pPr>
            <a:r>
              <a:rPr lang="en" sz="2000" b="1" dirty="0">
                <a:solidFill>
                  <a:prstClr val="black">
                    <a:lumMod val="75000"/>
                    <a:lumOff val="25000"/>
                  </a:prstClr>
                </a:solidFill>
              </a:rPr>
              <a:t>(bauxite, cobalt, gold)</a:t>
            </a:r>
          </a:p>
        </p:txBody>
      </p:sp>
      <p:sp>
        <p:nvSpPr>
          <p:cNvPr id="14" name="Oval 18"/>
          <p:cNvSpPr/>
          <p:nvPr/>
        </p:nvSpPr>
        <p:spPr>
          <a:xfrm>
            <a:off x="879384" y="1988841"/>
            <a:ext cx="1820408" cy="18002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sp>
        <p:nvSpPr>
          <p:cNvPr id="11" name="TextBox 13"/>
          <p:cNvSpPr txBox="1"/>
          <p:nvPr/>
        </p:nvSpPr>
        <p:spPr>
          <a:xfrm>
            <a:off x="1316392" y="1916832"/>
            <a:ext cx="1239384" cy="2736303"/>
          </a:xfrm>
          <a:prstGeom prst="rect">
            <a:avLst/>
          </a:prstGeom>
          <a:noFill/>
        </p:spPr>
        <p:txBody>
          <a:bodyPr wrap="square" rtlCol="0">
            <a:spAutoFit/>
          </a:bodyPr>
          <a:lstStyle/>
          <a:p>
            <a:r>
              <a:rPr lang="en" sz="11800" b="1" dirty="0">
                <a:solidFill>
                  <a:srgbClr val="F26200">
                    <a:alpha val="40000"/>
                  </a:srgbClr>
                </a:solidFill>
                <a:latin typeface="+mj-lt"/>
                <a:cs typeface="Arial" pitchFamily="34" charset="0"/>
              </a:rPr>
              <a:t>1</a:t>
            </a:r>
          </a:p>
        </p:txBody>
      </p:sp>
      <p:pic>
        <p:nvPicPr>
          <p:cNvPr id="15" name="Image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
        <p:nvSpPr>
          <p:cNvPr id="10" name="Oval 3"/>
          <p:cNvSpPr/>
          <p:nvPr/>
        </p:nvSpPr>
        <p:spPr>
          <a:xfrm>
            <a:off x="663360" y="1732994"/>
            <a:ext cx="2252456" cy="2277853"/>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6" name="Oval 19"/>
          <p:cNvSpPr/>
          <p:nvPr/>
        </p:nvSpPr>
        <p:spPr>
          <a:xfrm>
            <a:off x="905986" y="2154818"/>
            <a:ext cx="1733596" cy="1434204"/>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2" name="TextBox 14"/>
          <p:cNvSpPr txBox="1"/>
          <p:nvPr/>
        </p:nvSpPr>
        <p:spPr>
          <a:xfrm>
            <a:off x="1268689" y="1844824"/>
            <a:ext cx="1334789" cy="2880321"/>
          </a:xfrm>
          <a:prstGeom prst="rect">
            <a:avLst/>
          </a:prstGeom>
          <a:noFill/>
        </p:spPr>
        <p:txBody>
          <a:bodyPr wrap="square" rtlCol="0">
            <a:spAutoFit/>
          </a:bodyPr>
          <a:lstStyle/>
          <a:p>
            <a:r>
              <a:rPr lang="en" sz="11800" b="1" dirty="0">
                <a:solidFill>
                  <a:srgbClr val="2A7A9E">
                    <a:alpha val="40000"/>
                  </a:srgbClr>
                </a:solidFill>
                <a:latin typeface="+mj-lt"/>
                <a:cs typeface="Arial" pitchFamily="34" charset="0"/>
              </a:rPr>
              <a:t>2</a:t>
            </a:r>
          </a:p>
        </p:txBody>
      </p:sp>
    </p:spTree>
    <p:extLst>
      <p:ext uri="{BB962C8B-B14F-4D97-AF65-F5344CB8AC3E}">
        <p14:creationId xmlns:p14="http://schemas.microsoft.com/office/powerpoint/2010/main" val="1260827446"/>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extBox 22"/>
          <p:cNvSpPr txBox="1"/>
          <p:nvPr/>
        </p:nvSpPr>
        <p:spPr>
          <a:xfrm>
            <a:off x="107504" y="1924318"/>
            <a:ext cx="8928992" cy="3808938"/>
          </a:xfrm>
          <a:prstGeom prst="rect">
            <a:avLst/>
          </a:prstGeom>
          <a:noFill/>
        </p:spPr>
        <p:txBody>
          <a:bodyPr wrap="square" lIns="91440" rtlCol="0">
            <a:normAutofit fontScale="92500" lnSpcReduction="10000"/>
          </a:bodyPr>
          <a:lstStyle/>
          <a:p>
            <a:pPr algn="just">
              <a:buClr>
                <a:prstClr val="black">
                  <a:lumMod val="50000"/>
                  <a:lumOff val="50000"/>
                </a:prstClr>
              </a:buClr>
              <a:buSzPct val="94000"/>
            </a:pPr>
            <a:r>
              <a:rPr lang="en" dirty="0">
                <a:solidFill>
                  <a:prstClr val="black">
                    <a:lumMod val="75000"/>
                    <a:lumOff val="25000"/>
                  </a:prstClr>
                </a:solidFill>
              </a:rPr>
              <a:t>The mining sector in Cameroon has significant potential in terms of natural resources, particularly bauxite, cobalt and gold. Regarding bauxite, Cameroon has significant reserves of this ore, estimated at more than 200 million tonnes, making it one of the main producers in Central Africa. The country recently granted mining permits for the exploitation of bauxite, paving the way for investments in this sector. Regarding cobalt, Cameroon also has promising deposits, with production estimated at around 3,000 tonnes per year. Cobalt is a strategic mineral used in the manufacture of batteries, making it a highly sought-after resource on the global market.</a:t>
            </a:r>
          </a:p>
          <a:p>
            <a:pPr algn="just">
              <a:buClr>
                <a:prstClr val="black">
                  <a:lumMod val="50000"/>
                  <a:lumOff val="50000"/>
                </a:prstClr>
              </a:buClr>
              <a:buSzPct val="94000"/>
            </a:pPr>
            <a:endParaRPr lang="fr-FR" dirty="0">
              <a:solidFill>
                <a:prstClr val="black">
                  <a:lumMod val="75000"/>
                  <a:lumOff val="25000"/>
                </a:prstClr>
              </a:solidFill>
            </a:endParaRPr>
          </a:p>
          <a:p>
            <a:pPr algn="just">
              <a:buClr>
                <a:prstClr val="black">
                  <a:lumMod val="50000"/>
                  <a:lumOff val="50000"/>
                </a:prstClr>
              </a:buClr>
              <a:buSzPct val="94000"/>
            </a:pPr>
            <a:r>
              <a:rPr lang="en" dirty="0">
                <a:solidFill>
                  <a:prstClr val="black">
                    <a:lumMod val="75000"/>
                    <a:lumOff val="25000"/>
                  </a:prstClr>
                </a:solidFill>
              </a:rPr>
              <a:t>Finally, regarding gold, Cameroon has significant gold deposits in the East and Adamaoua regions. The government has launched initiatives to promote responsible gold mining and is attracting investment in this sector. The country's gold production is increasing, with estimates of around 2 tonnes of gold being mined annually. These figures demonstrate the potential of bauxite, cobalt and gold mines in Cameroon, thus offering investment opportunities in the exploration, exploitation and processing of these mineral resources to contribute to the economic development of the country.</a:t>
            </a:r>
          </a:p>
        </p:txBody>
      </p:sp>
      <p:sp>
        <p:nvSpPr>
          <p:cNvPr id="21" name="Title 3"/>
          <p:cNvSpPr txBox="1">
            <a:spLocks/>
          </p:cNvSpPr>
          <p:nvPr/>
        </p:nvSpPr>
        <p:spPr>
          <a:xfrm>
            <a:off x="107504" y="6093296"/>
            <a:ext cx="2707301" cy="692696"/>
          </a:xfrm>
          <a:prstGeom prst="rect">
            <a:avLst/>
          </a:prstGeom>
        </p:spPr>
        <p:txBody>
          <a:bodyPr>
            <a:noAutofit/>
          </a:bodyPr>
          <a:lstStyle>
            <a:lvl1pPr algn="ctr" defTabSz="914400" rtl="0" eaLnBrk="1" latinLnBrk="0" hangingPunct="1">
              <a:spcBef>
                <a:spcPct val="0"/>
              </a:spcBef>
              <a:buNone/>
              <a:defRPr kumimoji="0" lang="fr-FR" sz="4400" kern="1200">
                <a:solidFill>
                  <a:schemeClr val="tx1"/>
                </a:solidFill>
                <a:latin typeface="+mj-lt"/>
                <a:ea typeface="+mj-ea"/>
                <a:cs typeface="+mj-cs"/>
              </a:defRPr>
            </a:lvl1pPr>
          </a:lstStyle>
          <a:p>
            <a:pPr algn="l">
              <a:spcBef>
                <a:spcPts val="0"/>
              </a:spcBef>
            </a:pPr>
            <a:r>
              <a:rPr lang="en" sz="3600" dirty="0" smtClean="0">
                <a:effectLst>
                  <a:outerShdw blurRad="38100" dist="38100" dir="2700000" algn="tl">
                    <a:srgbClr val="000000">
                      <a:alpha val="43137"/>
                    </a:srgbClr>
                  </a:outerShdw>
                </a:effectLst>
              </a:rPr>
              <a:t>Mining</a:t>
            </a:r>
            <a:endParaRPr lang="fr-FR" sz="2400" dirty="0">
              <a:effectLst>
                <a:outerShdw blurRad="38100" dist="38100" dir="2700000" algn="tl">
                  <a:srgbClr val="000000">
                    <a:alpha val="43137"/>
                  </a:srgbClr>
                </a:outerShdw>
              </a:effectLst>
            </a:endParaRPr>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pic>
        <p:nvPicPr>
          <p:cNvPr id="5" name="Imag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221" y="0"/>
            <a:ext cx="3469659" cy="1730763"/>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22662" y="-1"/>
            <a:ext cx="3221338" cy="1730763"/>
          </a:xfrm>
          <a:prstGeom prst="rect">
            <a:avLst/>
          </a:prstGeom>
        </p:spPr>
      </p:pic>
      <p:pic>
        <p:nvPicPr>
          <p:cNvPr id="6" name="Imag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91880" y="-146673"/>
            <a:ext cx="2537500" cy="1903125"/>
          </a:xfrm>
          <a:prstGeom prst="rect">
            <a:avLst/>
          </a:prstGeom>
        </p:spPr>
      </p:pic>
    </p:spTree>
    <p:extLst>
      <p:ext uri="{BB962C8B-B14F-4D97-AF65-F5344CB8AC3E}">
        <p14:creationId xmlns:p14="http://schemas.microsoft.com/office/powerpoint/2010/main" val="370292182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971800" y="1992354"/>
            <a:ext cx="2464296" cy="1970046"/>
          </a:xfrm>
        </p:spPr>
        <p:txBody>
          <a:bodyPr>
            <a:noAutofit/>
          </a:bodyPr>
          <a:lstStyle/>
          <a:p>
            <a:pPr lvl="0">
              <a:spcBef>
                <a:spcPts val="0"/>
              </a:spcBef>
            </a:pPr>
            <a:r>
              <a:rPr lang="en" sz="4000" dirty="0" smtClean="0"/>
              <a:t>FOREST</a:t>
            </a:r>
            <a:endParaRPr lang="fr-FR" sz="2800" dirty="0"/>
          </a:p>
        </p:txBody>
      </p:sp>
      <p:sp>
        <p:nvSpPr>
          <p:cNvPr id="9" name="Text Placeholder 8"/>
          <p:cNvSpPr>
            <a:spLocks noGrp="1"/>
          </p:cNvSpPr>
          <p:nvPr>
            <p:ph type="body" idx="1"/>
          </p:nvPr>
        </p:nvSpPr>
        <p:spPr/>
        <p:txBody>
          <a:bodyPr vert="horz" lIns="91440" tIns="45720" rIns="91440" bIns="45720" rtlCol="0" anchor="b">
            <a:noAutofit/>
          </a:bodyPr>
          <a:lstStyle/>
          <a:p>
            <a:pPr>
              <a:spcBef>
                <a:spcPts val="0"/>
              </a:spcBef>
            </a:pPr>
            <a:r>
              <a:rPr lang="en" sz="2000" b="1" dirty="0" smtClean="0">
                <a:solidFill>
                  <a:prstClr val="black">
                    <a:lumMod val="75000"/>
                    <a:lumOff val="25000"/>
                  </a:prstClr>
                </a:solidFill>
              </a:rPr>
              <a:t>( </a:t>
            </a:r>
            <a:r>
              <a:rPr lang="en" sz="2000" b="1" dirty="0">
                <a:solidFill>
                  <a:prstClr val="black">
                    <a:lumMod val="75000"/>
                    <a:lumOff val="25000"/>
                  </a:prstClr>
                </a:solidFill>
              </a:rPr>
              <a:t>sustainable exploitation of wood)</a:t>
            </a:r>
          </a:p>
        </p:txBody>
      </p:sp>
      <p:sp>
        <p:nvSpPr>
          <p:cNvPr id="14" name="Oval 18"/>
          <p:cNvSpPr/>
          <p:nvPr/>
        </p:nvSpPr>
        <p:spPr>
          <a:xfrm>
            <a:off x="879384" y="1988841"/>
            <a:ext cx="1820408" cy="18002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sp>
        <p:nvSpPr>
          <p:cNvPr id="11" name="TextBox 13"/>
          <p:cNvSpPr txBox="1"/>
          <p:nvPr/>
        </p:nvSpPr>
        <p:spPr>
          <a:xfrm>
            <a:off x="1316392" y="1916832"/>
            <a:ext cx="1239384" cy="2736303"/>
          </a:xfrm>
          <a:prstGeom prst="rect">
            <a:avLst/>
          </a:prstGeom>
          <a:noFill/>
        </p:spPr>
        <p:txBody>
          <a:bodyPr wrap="square" rtlCol="0">
            <a:spAutoFit/>
          </a:bodyPr>
          <a:lstStyle/>
          <a:p>
            <a:r>
              <a:rPr lang="en" sz="11800" b="1" dirty="0">
                <a:solidFill>
                  <a:srgbClr val="F26200">
                    <a:alpha val="40000"/>
                  </a:srgbClr>
                </a:solidFill>
                <a:latin typeface="+mj-lt"/>
                <a:cs typeface="Arial" pitchFamily="34" charset="0"/>
              </a:rPr>
              <a:t>1</a:t>
            </a:r>
          </a:p>
        </p:txBody>
      </p:sp>
      <p:pic>
        <p:nvPicPr>
          <p:cNvPr id="15" name="Image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
        <p:nvSpPr>
          <p:cNvPr id="10" name="Oval 3"/>
          <p:cNvSpPr/>
          <p:nvPr/>
        </p:nvSpPr>
        <p:spPr>
          <a:xfrm>
            <a:off x="663360" y="1732994"/>
            <a:ext cx="2252456" cy="2277853"/>
          </a:xfrm>
          <a:prstGeom prst="ellipse">
            <a:avLst/>
          </a:prstGeom>
          <a:solidFill>
            <a:schemeClr val="accent2"/>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6" name="Oval 19"/>
          <p:cNvSpPr/>
          <p:nvPr/>
        </p:nvSpPr>
        <p:spPr>
          <a:xfrm>
            <a:off x="905986" y="2154818"/>
            <a:ext cx="1733596" cy="1434204"/>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2" name="TextBox 14"/>
          <p:cNvSpPr txBox="1"/>
          <p:nvPr/>
        </p:nvSpPr>
        <p:spPr>
          <a:xfrm>
            <a:off x="1268689" y="1844824"/>
            <a:ext cx="1334789" cy="1908215"/>
          </a:xfrm>
          <a:prstGeom prst="rect">
            <a:avLst/>
          </a:prstGeom>
          <a:noFill/>
        </p:spPr>
        <p:txBody>
          <a:bodyPr wrap="square" rtlCol="0">
            <a:spAutoFit/>
          </a:bodyPr>
          <a:lstStyle/>
          <a:p>
            <a:r>
              <a:rPr lang="en" sz="11800" b="1" dirty="0">
                <a:solidFill>
                  <a:srgbClr val="2A7A9E">
                    <a:alpha val="40000"/>
                  </a:srgbClr>
                </a:solidFill>
                <a:latin typeface="+mj-lt"/>
                <a:cs typeface="Arial" pitchFamily="34" charset="0"/>
              </a:rPr>
              <a:t>3</a:t>
            </a:r>
          </a:p>
        </p:txBody>
      </p:sp>
    </p:spTree>
    <p:extLst>
      <p:ext uri="{BB962C8B-B14F-4D97-AF65-F5344CB8AC3E}">
        <p14:creationId xmlns:p14="http://schemas.microsoft.com/office/powerpoint/2010/main" val="3859367425"/>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extBox 22"/>
          <p:cNvSpPr txBox="1"/>
          <p:nvPr/>
        </p:nvSpPr>
        <p:spPr>
          <a:xfrm>
            <a:off x="107504" y="2068334"/>
            <a:ext cx="8928992" cy="3664922"/>
          </a:xfrm>
          <a:prstGeom prst="rect">
            <a:avLst/>
          </a:prstGeom>
          <a:noFill/>
        </p:spPr>
        <p:txBody>
          <a:bodyPr wrap="square" lIns="91440" rtlCol="0">
            <a:normAutofit fontScale="92500" lnSpcReduction="10000"/>
          </a:bodyPr>
          <a:lstStyle/>
          <a:p>
            <a:pPr algn="just">
              <a:buClr>
                <a:prstClr val="black">
                  <a:lumMod val="50000"/>
                  <a:lumOff val="50000"/>
                </a:prstClr>
              </a:buClr>
              <a:buSzPct val="94000"/>
            </a:pPr>
            <a:r>
              <a:rPr lang="en" dirty="0">
                <a:solidFill>
                  <a:prstClr val="black">
                    <a:lumMod val="75000"/>
                    <a:lumOff val="25000"/>
                  </a:prstClr>
                </a:solidFill>
              </a:rPr>
              <a:t>The timber sector in Cameroon is an important pillar of the economy, notably thanks to the sustainable exploitation of the country's forest resources. Cameroon has one of the largest forests in Central Africa, covering approximately 20 million hectares. With an average annual timber production of 30 million cubic meters, the country is one of Africa's leading timber exporters. The Cameroonian government has put in place strict measures to promote responsible and sustainable forest exploitation, which has enabled the country to benefit from the FSC (Forest </a:t>
            </a:r>
            <a:r>
              <a:rPr lang="en" dirty="0" err="1">
                <a:solidFill>
                  <a:prstClr val="black">
                    <a:lumMod val="75000"/>
                    <a:lumOff val="25000"/>
                  </a:prstClr>
                </a:solidFill>
              </a:rPr>
              <a:t>Stewardship </a:t>
            </a:r>
            <a:r>
              <a:rPr lang="en" dirty="0">
                <a:solidFill>
                  <a:prstClr val="black">
                    <a:lumMod val="75000"/>
                    <a:lumOff val="25000"/>
                  </a:prstClr>
                </a:solidFill>
              </a:rPr>
              <a:t>Council) label for some of its forest products.</a:t>
            </a:r>
          </a:p>
          <a:p>
            <a:pPr algn="just">
              <a:buClr>
                <a:prstClr val="black">
                  <a:lumMod val="50000"/>
                  <a:lumOff val="50000"/>
                </a:prstClr>
              </a:buClr>
              <a:buSzPct val="94000"/>
            </a:pPr>
            <a:endParaRPr lang="fr-FR" dirty="0">
              <a:solidFill>
                <a:prstClr val="black">
                  <a:lumMod val="75000"/>
                  <a:lumOff val="25000"/>
                </a:prstClr>
              </a:solidFill>
            </a:endParaRPr>
          </a:p>
          <a:p>
            <a:pPr algn="just">
              <a:buClr>
                <a:prstClr val="black">
                  <a:lumMod val="50000"/>
                  <a:lumOff val="50000"/>
                </a:prstClr>
              </a:buClr>
              <a:buSzPct val="94000"/>
            </a:pPr>
            <a:r>
              <a:rPr lang="en" dirty="0">
                <a:solidFill>
                  <a:prstClr val="black">
                    <a:lumMod val="75000"/>
                    <a:lumOff val="25000"/>
                  </a:prstClr>
                </a:solidFill>
              </a:rPr>
              <a:t>The wood sector thus offers investment opportunities in wood processing and the marketing of derived products. Cameroon mainly exports timber to the European Union, China and the Middle East. Global demand for certified forest products is increasing, which positions Cameroon advantageously in the international market. Statistics show that the timber sector in Cameroon has significant growth potential, supported by responsible exploitation of forest resources and a growing demand for certified timber products.</a:t>
            </a:r>
          </a:p>
        </p:txBody>
      </p:sp>
      <p:sp>
        <p:nvSpPr>
          <p:cNvPr id="21" name="Title 3"/>
          <p:cNvSpPr txBox="1">
            <a:spLocks/>
          </p:cNvSpPr>
          <p:nvPr/>
        </p:nvSpPr>
        <p:spPr>
          <a:xfrm>
            <a:off x="107504" y="6093296"/>
            <a:ext cx="2707301" cy="692696"/>
          </a:xfrm>
          <a:prstGeom prst="rect">
            <a:avLst/>
          </a:prstGeom>
        </p:spPr>
        <p:txBody>
          <a:bodyPr>
            <a:noAutofit/>
          </a:bodyPr>
          <a:lstStyle>
            <a:lvl1pPr algn="ctr" defTabSz="914400" rtl="0" eaLnBrk="1" latinLnBrk="0" hangingPunct="1">
              <a:spcBef>
                <a:spcPct val="0"/>
              </a:spcBef>
              <a:buNone/>
              <a:defRPr kumimoji="0" lang="fr-FR" sz="4400" kern="1200">
                <a:solidFill>
                  <a:schemeClr val="tx1"/>
                </a:solidFill>
                <a:latin typeface="+mj-lt"/>
                <a:ea typeface="+mj-ea"/>
                <a:cs typeface="+mj-cs"/>
              </a:defRPr>
            </a:lvl1pPr>
          </a:lstStyle>
          <a:p>
            <a:pPr algn="l">
              <a:spcBef>
                <a:spcPts val="0"/>
              </a:spcBef>
            </a:pPr>
            <a:r>
              <a:rPr lang="en" sz="3600" dirty="0" smtClean="0">
                <a:effectLst>
                  <a:outerShdw blurRad="38100" dist="38100" dir="2700000" algn="tl">
                    <a:srgbClr val="000000">
                      <a:alpha val="43137"/>
                    </a:srgbClr>
                  </a:outerShdw>
                </a:effectLst>
              </a:rPr>
              <a:t>Forest</a:t>
            </a:r>
            <a:endParaRPr lang="fr-FR" sz="2400" dirty="0">
              <a:effectLst>
                <a:outerShdw blurRad="38100" dist="38100" dir="2700000" algn="tl">
                  <a:srgbClr val="000000">
                    <a:alpha val="43137"/>
                  </a:srgbClr>
                </a:outerShdw>
              </a:effectLst>
            </a:endParaRPr>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pic>
        <p:nvPicPr>
          <p:cNvPr id="9" name="Image 8"/>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652120" y="0"/>
            <a:ext cx="3491880" cy="1918476"/>
          </a:xfrm>
          <a:prstGeom prst="rect">
            <a:avLst/>
          </a:prstGeom>
        </p:spPr>
      </p:pic>
      <p:pic>
        <p:nvPicPr>
          <p:cNvPr id="10" name="Image 9"/>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0" y="0"/>
            <a:ext cx="3789842" cy="1930480"/>
          </a:xfrm>
          <a:prstGeom prst="rect">
            <a:avLst/>
          </a:prstGeom>
        </p:spPr>
      </p:pic>
      <p:pic>
        <p:nvPicPr>
          <p:cNvPr id="8" name="Imag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789843" y="0"/>
            <a:ext cx="1909046" cy="1924318"/>
          </a:xfrm>
          <a:prstGeom prst="rect">
            <a:avLst/>
          </a:prstGeom>
        </p:spPr>
      </p:pic>
    </p:spTree>
    <p:extLst>
      <p:ext uri="{BB962C8B-B14F-4D97-AF65-F5344CB8AC3E}">
        <p14:creationId xmlns:p14="http://schemas.microsoft.com/office/powerpoint/2010/main" val="57489716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971800" y="1992354"/>
            <a:ext cx="2464296" cy="1970046"/>
          </a:xfrm>
        </p:spPr>
        <p:txBody>
          <a:bodyPr>
            <a:noAutofit/>
          </a:bodyPr>
          <a:lstStyle/>
          <a:p>
            <a:pPr lvl="0">
              <a:spcBef>
                <a:spcPts val="0"/>
              </a:spcBef>
            </a:pPr>
            <a:r>
              <a:rPr lang="en" sz="4000" dirty="0" smtClean="0"/>
              <a:t>TOURISM</a:t>
            </a:r>
            <a:endParaRPr lang="fr-FR" sz="2800" dirty="0"/>
          </a:p>
        </p:txBody>
      </p:sp>
      <p:sp>
        <p:nvSpPr>
          <p:cNvPr id="9" name="Text Placeholder 8"/>
          <p:cNvSpPr>
            <a:spLocks noGrp="1"/>
          </p:cNvSpPr>
          <p:nvPr>
            <p:ph type="body" idx="1"/>
          </p:nvPr>
        </p:nvSpPr>
        <p:spPr/>
        <p:txBody>
          <a:bodyPr vert="horz" lIns="91440" tIns="45720" rIns="91440" bIns="45720" rtlCol="0" anchor="b">
            <a:noAutofit/>
          </a:bodyPr>
          <a:lstStyle/>
          <a:p>
            <a:pPr>
              <a:spcBef>
                <a:spcPts val="0"/>
              </a:spcBef>
            </a:pPr>
            <a:r>
              <a:rPr lang="en" sz="2000" b="1" dirty="0" smtClean="0">
                <a:solidFill>
                  <a:prstClr val="black">
                    <a:lumMod val="75000"/>
                    <a:lumOff val="25000"/>
                  </a:prstClr>
                </a:solidFill>
              </a:rPr>
              <a:t>( </a:t>
            </a:r>
            <a:r>
              <a:rPr lang="en" sz="2000" b="1" dirty="0">
                <a:solidFill>
                  <a:prstClr val="black">
                    <a:lumMod val="75000"/>
                    <a:lumOff val="25000"/>
                  </a:prstClr>
                </a:solidFill>
              </a:rPr>
              <a:t>wildlife, national parks)</a:t>
            </a:r>
          </a:p>
        </p:txBody>
      </p:sp>
      <p:sp>
        <p:nvSpPr>
          <p:cNvPr id="14" name="Oval 18"/>
          <p:cNvSpPr/>
          <p:nvPr/>
        </p:nvSpPr>
        <p:spPr>
          <a:xfrm>
            <a:off x="879384" y="1988841"/>
            <a:ext cx="1820408" cy="18002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sp>
        <p:nvSpPr>
          <p:cNvPr id="11" name="TextBox 13"/>
          <p:cNvSpPr txBox="1"/>
          <p:nvPr/>
        </p:nvSpPr>
        <p:spPr>
          <a:xfrm>
            <a:off x="1316392" y="1916832"/>
            <a:ext cx="1239384" cy="2736303"/>
          </a:xfrm>
          <a:prstGeom prst="rect">
            <a:avLst/>
          </a:prstGeom>
          <a:noFill/>
        </p:spPr>
        <p:txBody>
          <a:bodyPr wrap="square" rtlCol="0">
            <a:spAutoFit/>
          </a:bodyPr>
          <a:lstStyle/>
          <a:p>
            <a:r>
              <a:rPr lang="en" sz="11800" b="1" dirty="0">
                <a:solidFill>
                  <a:srgbClr val="F26200">
                    <a:alpha val="40000"/>
                  </a:srgbClr>
                </a:solidFill>
                <a:latin typeface="+mj-lt"/>
                <a:cs typeface="Arial" pitchFamily="34" charset="0"/>
              </a:rPr>
              <a:t>1</a:t>
            </a:r>
          </a:p>
        </p:txBody>
      </p:sp>
      <p:pic>
        <p:nvPicPr>
          <p:cNvPr id="15" name="Image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
        <p:nvSpPr>
          <p:cNvPr id="10" name="Oval 3"/>
          <p:cNvSpPr/>
          <p:nvPr/>
        </p:nvSpPr>
        <p:spPr>
          <a:xfrm>
            <a:off x="663360" y="1732994"/>
            <a:ext cx="2252456" cy="2277853"/>
          </a:xfrm>
          <a:prstGeom prst="ellipse">
            <a:avLst/>
          </a:prstGeom>
          <a:solidFill>
            <a:schemeClr val="bg2">
              <a:lumMod val="50000"/>
            </a:schemeClr>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6" name="Oval 19"/>
          <p:cNvSpPr/>
          <p:nvPr/>
        </p:nvSpPr>
        <p:spPr>
          <a:xfrm>
            <a:off x="905986" y="2154818"/>
            <a:ext cx="1733596" cy="1434204"/>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2" name="TextBox 14"/>
          <p:cNvSpPr txBox="1"/>
          <p:nvPr/>
        </p:nvSpPr>
        <p:spPr>
          <a:xfrm>
            <a:off x="1268689" y="1844824"/>
            <a:ext cx="1334789" cy="1908215"/>
          </a:xfrm>
          <a:prstGeom prst="rect">
            <a:avLst/>
          </a:prstGeom>
          <a:noFill/>
        </p:spPr>
        <p:txBody>
          <a:bodyPr wrap="square" rtlCol="0">
            <a:spAutoFit/>
          </a:bodyPr>
          <a:lstStyle/>
          <a:p>
            <a:r>
              <a:rPr lang="en" sz="11800" b="1" dirty="0">
                <a:solidFill>
                  <a:schemeClr val="tx1">
                    <a:lumMod val="10000"/>
                    <a:lumOff val="90000"/>
                    <a:alpha val="40000"/>
                  </a:schemeClr>
                </a:solidFill>
                <a:latin typeface="+mj-lt"/>
                <a:cs typeface="Arial" pitchFamily="34" charset="0"/>
              </a:rPr>
              <a:t>4</a:t>
            </a:r>
            <a:endParaRPr lang="en" sz="11800" b="1" dirty="0">
              <a:solidFill>
                <a:schemeClr val="tx1">
                  <a:lumMod val="10000"/>
                  <a:lumOff val="90000"/>
                  <a:alpha val="40000"/>
                </a:schemeClr>
              </a:solidFill>
              <a:latin typeface="+mj-lt"/>
              <a:cs typeface="Arial" pitchFamily="34" charset="0"/>
            </a:endParaRPr>
          </a:p>
        </p:txBody>
      </p:sp>
    </p:spTree>
    <p:extLst>
      <p:ext uri="{BB962C8B-B14F-4D97-AF65-F5344CB8AC3E}">
        <p14:creationId xmlns:p14="http://schemas.microsoft.com/office/powerpoint/2010/main" val="724511385"/>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pPr algn="ctr"/>
            <a:r>
              <a:rPr lang="en" sz="3200" b="1" dirty="0" smtClean="0">
                <a:solidFill>
                  <a:schemeClr val="tx1">
                    <a:lumMod val="85000"/>
                    <a:lumOff val="15000"/>
                  </a:schemeClr>
                </a:solidFill>
                <a:latin typeface="+mj-lt"/>
              </a:rPr>
              <a:t>Preview</a:t>
            </a:r>
            <a:r>
              <a:rPr lang="en" sz="3200" dirty="0" smtClean="0">
                <a:latin typeface="+mj-lt"/>
              </a:rPr>
              <a:t> </a:t>
            </a:r>
            <a:r>
              <a:rPr lang="en" sz="3200" dirty="0" smtClean="0">
                <a:solidFill>
                  <a:schemeClr val="tx1">
                    <a:lumMod val="50000"/>
                    <a:lumOff val="50000"/>
                  </a:schemeClr>
                </a:solidFill>
                <a:latin typeface="+mj-lt"/>
              </a:rPr>
              <a:t>from Cameroon and Central Africa</a:t>
            </a:r>
            <a:endParaRPr lang="fr-FR" sz="32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solidFill>
                  <a:srgbClr val="FF6600"/>
                </a:solidFill>
              </a:rPr>
              <a:t>           </a:t>
            </a: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 sz="17000" b="1">
                  <a:solidFill>
                    <a:srgbClr val="F26200">
                      <a:alpha val="40000"/>
                    </a:srgbClr>
                  </a:solidFill>
                  <a:latin typeface="+mj-lt"/>
                  <a:cs typeface="Arial" pitchFamily="34" charset="0"/>
                </a:rPr>
                <a:t>1</a:t>
              </a: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 sz="2400" b="1" spc="60" dirty="0" smtClean="0">
                  <a:solidFill>
                    <a:schemeClr val="bg1"/>
                  </a:solidFill>
                  <a:effectLst>
                    <a:outerShdw blurRad="50800" dist="25400" dir="5400000" algn="t" rotWithShape="0">
                      <a:prstClr val="black">
                        <a:alpha val="15000"/>
                      </a:prstClr>
                    </a:outerShdw>
                  </a:effectLst>
                </a:rPr>
                <a:t>Map of the Region</a:t>
              </a:r>
              <a:endParaRPr lang="fr-FR"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 sz="17000" b="1" dirty="0">
                  <a:solidFill>
                    <a:srgbClr val="2A7A9E">
                      <a:alpha val="40000"/>
                    </a:srgbClr>
                  </a:solidFill>
                  <a:latin typeface="+mj-lt"/>
                  <a:cs typeface="Arial" pitchFamily="34" charset="0"/>
                </a:rPr>
                <a:t>2</a:t>
              </a: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 sz="2300" b="1" spc="60" dirty="0" smtClean="0">
                  <a:solidFill>
                    <a:schemeClr val="bg1"/>
                  </a:solidFill>
                  <a:effectLst>
                    <a:outerShdw blurRad="50800" dist="25400" dir="5400000" algn="t" rotWithShape="0">
                      <a:prstClr val="black">
                        <a:alpha val="15000"/>
                      </a:prstClr>
                    </a:outerShdw>
                  </a:effectLst>
                </a:rPr>
                <a:t>Key statistics </a:t>
              </a:r>
              <a:r>
                <a:rPr lang="en" sz="1500" b="1" spc="60" dirty="0" smtClean="0">
                  <a:solidFill>
                    <a:schemeClr val="bg1"/>
                  </a:solidFill>
                  <a:effectLst>
                    <a:outerShdw blurRad="50800" dist="25400" dir="5400000" algn="t" rotWithShape="0">
                      <a:prstClr val="black">
                        <a:alpha val="15000"/>
                      </a:prstClr>
                    </a:outerShdw>
                  </a:effectLst>
                </a:rPr>
                <a:t>(Pop; GDP, TC)</a:t>
              </a:r>
              <a:endParaRPr lang="fr-FR"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 sz="17000" b="1">
                  <a:solidFill>
                    <a:srgbClr val="65B131">
                      <a:alpha val="64000"/>
                    </a:srgbClr>
                  </a:solidFill>
                  <a:latin typeface="+mj-lt"/>
                  <a:cs typeface="Arial" pitchFamily="34" charset="0"/>
                </a:rPr>
                <a:t>3</a:t>
              </a: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 sz="2300" b="1" spc="60" dirty="0" smtClean="0">
                  <a:solidFill>
                    <a:schemeClr val="bg1"/>
                  </a:solidFill>
                  <a:effectLst>
                    <a:outerShdw blurRad="50800" dist="25400" dir="5400000" algn="t" rotWithShape="0">
                      <a:prstClr val="black">
                        <a:alpha val="15000"/>
                      </a:prstClr>
                    </a:outerShdw>
                  </a:effectLst>
                </a:rPr>
                <a:t>Strategic advantages</a:t>
              </a:r>
              <a:endParaRPr lang="fr-FR"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grpSp>
      <p:sp>
        <p:nvSpPr>
          <p:cNvPr id="2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b="1">
                <a:solidFill>
                  <a:schemeClr val="tx1"/>
                </a:solidFill>
                <a:effectLst>
                  <a:outerShdw blurRad="38100" dist="38100" dir="2700000" algn="tl">
                    <a:srgbClr val="000000">
                      <a:alpha val="43137"/>
                    </a:srgbClr>
                  </a:outerShdw>
                </a:effectLst>
              </a:defRPr>
            </a:lvl1pPr>
          </a:lstStyle>
          <a:p>
            <a:r>
              <a:rPr lang="en" dirty="0" smtClean="0"/>
              <a:t>INVEST IN AFRICA</a:t>
            </a:r>
            <a:endParaRPr lang="fr-FR" dirty="0"/>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525" y="6049440"/>
            <a:ext cx="1008112" cy="87165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extBox 22"/>
          <p:cNvSpPr txBox="1"/>
          <p:nvPr/>
        </p:nvSpPr>
        <p:spPr>
          <a:xfrm>
            <a:off x="107504" y="2348880"/>
            <a:ext cx="8928992" cy="3448898"/>
          </a:xfrm>
          <a:prstGeom prst="rect">
            <a:avLst/>
          </a:prstGeom>
          <a:noFill/>
        </p:spPr>
        <p:txBody>
          <a:bodyPr wrap="square" lIns="91440" rtlCol="0">
            <a:normAutofit fontScale="92500" lnSpcReduction="10000"/>
          </a:bodyPr>
          <a:lstStyle/>
          <a:p>
            <a:pPr algn="just">
              <a:buClr>
                <a:prstClr val="black">
                  <a:lumMod val="50000"/>
                  <a:lumOff val="50000"/>
                </a:prstClr>
              </a:buClr>
              <a:buSzPct val="94000"/>
            </a:pPr>
            <a:r>
              <a:rPr lang="en" dirty="0">
                <a:solidFill>
                  <a:prstClr val="black">
                    <a:lumMod val="75000"/>
                    <a:lumOff val="25000"/>
                  </a:prstClr>
                </a:solidFill>
              </a:rPr>
              <a:t>Cameroon has a rich and diverse ecosystem, offering unique tourism opportunities focused on wildlife and national parks. With a wide variety of animal species, including gorillas, elephants, lions, giraffes and many others, the country is a popular destination for safari and wildlife watching enthusiasts. National parks such as </a:t>
            </a:r>
            <a:r>
              <a:rPr lang="en" dirty="0" err="1">
                <a:solidFill>
                  <a:prstClr val="black">
                    <a:lumMod val="75000"/>
                    <a:lumOff val="25000"/>
                  </a:prstClr>
                </a:solidFill>
              </a:rPr>
              <a:t>Waza </a:t>
            </a:r>
            <a:r>
              <a:rPr lang="en" dirty="0">
                <a:solidFill>
                  <a:prstClr val="black">
                    <a:lumMod val="75000"/>
                    <a:lumOff val="25000"/>
                  </a:prstClr>
                </a:solidFill>
              </a:rPr>
              <a:t>National Park , </a:t>
            </a:r>
            <a:r>
              <a:rPr lang="en" dirty="0" err="1">
                <a:solidFill>
                  <a:prstClr val="black">
                    <a:lumMod val="75000"/>
                    <a:lumOff val="25000"/>
                  </a:prstClr>
                </a:solidFill>
              </a:rPr>
              <a:t>Korup </a:t>
            </a:r>
            <a:r>
              <a:rPr lang="en" dirty="0">
                <a:solidFill>
                  <a:prstClr val="black">
                    <a:lumMod val="75000"/>
                    <a:lumOff val="25000"/>
                  </a:prstClr>
                </a:solidFill>
              </a:rPr>
              <a:t>National Park and </a:t>
            </a:r>
            <a:r>
              <a:rPr lang="en" dirty="0" err="1">
                <a:solidFill>
                  <a:prstClr val="black">
                    <a:lumMod val="75000"/>
                    <a:lumOff val="25000"/>
                  </a:prstClr>
                </a:solidFill>
              </a:rPr>
              <a:t>Bouba </a:t>
            </a:r>
            <a:r>
              <a:rPr lang="en" dirty="0">
                <a:solidFill>
                  <a:prstClr val="black">
                    <a:lumMod val="75000"/>
                    <a:lumOff val="25000"/>
                  </a:prstClr>
                </a:solidFill>
              </a:rPr>
              <a:t>National Park </a:t>
            </a:r>
            <a:r>
              <a:rPr lang="en" dirty="0" err="1">
                <a:solidFill>
                  <a:prstClr val="black">
                    <a:lumMod val="75000"/>
                    <a:lumOff val="25000"/>
                  </a:prstClr>
                </a:solidFill>
              </a:rPr>
              <a:t>Ndjida </a:t>
            </a:r>
            <a:r>
              <a:rPr lang="en" dirty="0">
                <a:solidFill>
                  <a:prstClr val="black">
                    <a:lumMod val="75000"/>
                    <a:lumOff val="25000"/>
                  </a:prstClr>
                </a:solidFill>
              </a:rPr>
              <a:t>offers unforgettable safari and ecotourism experiences, attracting visitors from all over the world.</a:t>
            </a:r>
          </a:p>
          <a:p>
            <a:pPr algn="just">
              <a:buClr>
                <a:prstClr val="black">
                  <a:lumMod val="50000"/>
                  <a:lumOff val="50000"/>
                </a:prstClr>
              </a:buClr>
              <a:buSzPct val="94000"/>
            </a:pPr>
            <a:endParaRPr lang="fr-FR" dirty="0">
              <a:solidFill>
                <a:prstClr val="black">
                  <a:lumMod val="75000"/>
                  <a:lumOff val="25000"/>
                </a:prstClr>
              </a:solidFill>
            </a:endParaRPr>
          </a:p>
          <a:p>
            <a:pPr algn="just">
              <a:buClr>
                <a:prstClr val="black">
                  <a:lumMod val="50000"/>
                  <a:lumOff val="50000"/>
                </a:prstClr>
              </a:buClr>
              <a:buSzPct val="94000"/>
            </a:pPr>
            <a:r>
              <a:rPr lang="en" dirty="0">
                <a:solidFill>
                  <a:prstClr val="black">
                    <a:lumMod val="75000"/>
                    <a:lumOff val="25000"/>
                  </a:prstClr>
                </a:solidFill>
              </a:rPr>
              <a:t>Cameroon's tourism potential in the area of wildlife and national parks is supported by promising statistics. Tourism contributes significantly to the country's economy, with a steady increase in the number of international visitors over the years. In 2019, Cameroon welcomed more than 1.5 million visitors, generating significant revenue for the tourism sector. The government's efforts to promote sustainable tourism and wildlife conservation are helping to strengthen Cameroon's appeal as a tourist destination, paving the way for investment opportunities in this growing sector.</a:t>
            </a:r>
          </a:p>
        </p:txBody>
      </p:sp>
      <p:sp>
        <p:nvSpPr>
          <p:cNvPr id="21" name="Title 3"/>
          <p:cNvSpPr txBox="1">
            <a:spLocks/>
          </p:cNvSpPr>
          <p:nvPr/>
        </p:nvSpPr>
        <p:spPr>
          <a:xfrm>
            <a:off x="107504" y="6093296"/>
            <a:ext cx="2707301" cy="692696"/>
          </a:xfrm>
          <a:prstGeom prst="rect">
            <a:avLst/>
          </a:prstGeom>
        </p:spPr>
        <p:txBody>
          <a:bodyPr>
            <a:noAutofit/>
          </a:bodyPr>
          <a:lstStyle>
            <a:lvl1pPr algn="ctr" defTabSz="914400" rtl="0" eaLnBrk="1" latinLnBrk="0" hangingPunct="1">
              <a:spcBef>
                <a:spcPct val="0"/>
              </a:spcBef>
              <a:buNone/>
              <a:defRPr kumimoji="0" lang="fr-FR" sz="4400" kern="1200">
                <a:solidFill>
                  <a:schemeClr val="tx1"/>
                </a:solidFill>
                <a:latin typeface="+mj-lt"/>
                <a:ea typeface="+mj-ea"/>
                <a:cs typeface="+mj-cs"/>
              </a:defRPr>
            </a:lvl1pPr>
          </a:lstStyle>
          <a:p>
            <a:pPr algn="l">
              <a:spcBef>
                <a:spcPts val="0"/>
              </a:spcBef>
            </a:pPr>
            <a:r>
              <a:rPr lang="en" sz="3600" dirty="0" smtClean="0">
                <a:effectLst>
                  <a:outerShdw blurRad="38100" dist="38100" dir="2700000" algn="tl">
                    <a:srgbClr val="000000">
                      <a:alpha val="43137"/>
                    </a:srgbClr>
                  </a:outerShdw>
                </a:effectLst>
              </a:rPr>
              <a:t>Tourism</a:t>
            </a:r>
            <a:endParaRPr lang="fr-FR" sz="2400" dirty="0">
              <a:effectLst>
                <a:outerShdw blurRad="38100" dist="38100" dir="2700000" algn="tl">
                  <a:srgbClr val="000000">
                    <a:alpha val="43137"/>
                  </a:srgbClr>
                </a:outerShdw>
              </a:effectLst>
            </a:endParaRPr>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pic>
        <p:nvPicPr>
          <p:cNvPr id="4" name="Imag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31640" y="-27384"/>
            <a:ext cx="3585898" cy="2185157"/>
          </a:xfrm>
          <a:prstGeom prst="rect">
            <a:avLst/>
          </a:prstGeom>
        </p:spPr>
      </p:pic>
      <p:pic>
        <p:nvPicPr>
          <p:cNvPr id="2" name="Image 1"/>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0" y="-27384"/>
            <a:ext cx="2034011" cy="2185157"/>
          </a:xfrm>
          <a:prstGeom prst="rect">
            <a:avLst/>
          </a:prstGeom>
        </p:spPr>
      </p:pic>
      <p:pic>
        <p:nvPicPr>
          <p:cNvPr id="5" name="Image 4"/>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6284518" y="-27384"/>
            <a:ext cx="2859481" cy="2174532"/>
          </a:xfrm>
          <a:prstGeom prst="rect">
            <a:avLst/>
          </a:prstGeom>
        </p:spPr>
      </p:pic>
      <p:pic>
        <p:nvPicPr>
          <p:cNvPr id="7" name="Image 6"/>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3899934" y="-27384"/>
            <a:ext cx="2904314" cy="1296145"/>
          </a:xfrm>
          <a:prstGeom prst="rect">
            <a:avLst/>
          </a:prstGeom>
        </p:spPr>
      </p:pic>
      <p:pic>
        <p:nvPicPr>
          <p:cNvPr id="6" name="Image 5"/>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899934" y="1065193"/>
            <a:ext cx="2904313" cy="1092579"/>
          </a:xfrm>
          <a:prstGeom prst="rect">
            <a:avLst/>
          </a:prstGeom>
        </p:spPr>
      </p:pic>
    </p:spTree>
    <p:extLst>
      <p:ext uri="{BB962C8B-B14F-4D97-AF65-F5344CB8AC3E}">
        <p14:creationId xmlns:p14="http://schemas.microsoft.com/office/powerpoint/2010/main" val="5735618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971800" y="1992354"/>
            <a:ext cx="4984576" cy="1970046"/>
          </a:xfrm>
        </p:spPr>
        <p:txBody>
          <a:bodyPr>
            <a:noAutofit/>
          </a:bodyPr>
          <a:lstStyle/>
          <a:p>
            <a:pPr lvl="0">
              <a:spcBef>
                <a:spcPts val="0"/>
              </a:spcBef>
            </a:pPr>
            <a:r>
              <a:rPr lang="en" sz="4000" dirty="0" smtClean="0"/>
              <a:t>E-COMMERCE</a:t>
            </a:r>
            <a:endParaRPr lang="fr-FR" sz="2800" dirty="0"/>
          </a:p>
        </p:txBody>
      </p:sp>
      <p:sp>
        <p:nvSpPr>
          <p:cNvPr id="9" name="Text Placeholder 8"/>
          <p:cNvSpPr>
            <a:spLocks noGrp="1"/>
          </p:cNvSpPr>
          <p:nvPr>
            <p:ph type="body" idx="1"/>
          </p:nvPr>
        </p:nvSpPr>
        <p:spPr/>
        <p:txBody>
          <a:bodyPr vert="horz" lIns="91440" tIns="45720" rIns="91440" bIns="45720" rtlCol="0" anchor="b">
            <a:noAutofit/>
          </a:bodyPr>
          <a:lstStyle/>
          <a:p>
            <a:pPr>
              <a:spcBef>
                <a:spcPts val="0"/>
              </a:spcBef>
            </a:pPr>
            <a:r>
              <a:rPr lang="en" sz="2000" b="1" dirty="0" smtClean="0">
                <a:solidFill>
                  <a:prstClr val="black">
                    <a:lumMod val="75000"/>
                    <a:lumOff val="25000"/>
                  </a:prstClr>
                </a:solidFill>
              </a:rPr>
              <a:t>( </a:t>
            </a:r>
            <a:r>
              <a:rPr lang="en" sz="2000" b="1" dirty="0">
                <a:solidFill>
                  <a:prstClr val="black">
                    <a:lumMod val="75000"/>
                    <a:lumOff val="25000"/>
                  </a:prstClr>
                </a:solidFill>
              </a:rPr>
              <a:t>wildlife, national parks)</a:t>
            </a:r>
          </a:p>
        </p:txBody>
      </p:sp>
      <p:sp>
        <p:nvSpPr>
          <p:cNvPr id="14" name="Oval 18"/>
          <p:cNvSpPr/>
          <p:nvPr/>
        </p:nvSpPr>
        <p:spPr>
          <a:xfrm>
            <a:off x="879384" y="1988841"/>
            <a:ext cx="1820408" cy="18002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sp>
        <p:nvSpPr>
          <p:cNvPr id="11" name="TextBox 13"/>
          <p:cNvSpPr txBox="1"/>
          <p:nvPr/>
        </p:nvSpPr>
        <p:spPr>
          <a:xfrm>
            <a:off x="1316392" y="1916832"/>
            <a:ext cx="1239384" cy="2736303"/>
          </a:xfrm>
          <a:prstGeom prst="rect">
            <a:avLst/>
          </a:prstGeom>
          <a:noFill/>
        </p:spPr>
        <p:txBody>
          <a:bodyPr wrap="square" rtlCol="0">
            <a:spAutoFit/>
          </a:bodyPr>
          <a:lstStyle/>
          <a:p>
            <a:r>
              <a:rPr lang="en" sz="11800" b="1" dirty="0">
                <a:solidFill>
                  <a:srgbClr val="F26200">
                    <a:alpha val="40000"/>
                  </a:srgbClr>
                </a:solidFill>
                <a:latin typeface="+mj-lt"/>
                <a:cs typeface="Arial" pitchFamily="34" charset="0"/>
              </a:rPr>
              <a:t>1</a:t>
            </a:r>
          </a:p>
        </p:txBody>
      </p:sp>
      <p:pic>
        <p:nvPicPr>
          <p:cNvPr id="15" name="Image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
        <p:nvSpPr>
          <p:cNvPr id="10" name="Oval 3"/>
          <p:cNvSpPr/>
          <p:nvPr/>
        </p:nvSpPr>
        <p:spPr>
          <a:xfrm>
            <a:off x="663360" y="1732994"/>
            <a:ext cx="2252456" cy="2277853"/>
          </a:xfrm>
          <a:prstGeom prst="ellipse">
            <a:avLst/>
          </a:prstGeom>
          <a:solidFill>
            <a:srgbClr val="7030A0"/>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6" name="Oval 19"/>
          <p:cNvSpPr/>
          <p:nvPr/>
        </p:nvSpPr>
        <p:spPr>
          <a:xfrm>
            <a:off x="905986" y="2154818"/>
            <a:ext cx="1733596" cy="1434204"/>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2" name="TextBox 14"/>
          <p:cNvSpPr txBox="1"/>
          <p:nvPr/>
        </p:nvSpPr>
        <p:spPr>
          <a:xfrm>
            <a:off x="1268689" y="1844824"/>
            <a:ext cx="1334789" cy="1908215"/>
          </a:xfrm>
          <a:prstGeom prst="rect">
            <a:avLst/>
          </a:prstGeom>
          <a:noFill/>
        </p:spPr>
        <p:txBody>
          <a:bodyPr wrap="square" rtlCol="0">
            <a:spAutoFit/>
          </a:bodyPr>
          <a:lstStyle/>
          <a:p>
            <a:r>
              <a:rPr lang="en" sz="11800" b="1" dirty="0" smtClean="0">
                <a:solidFill>
                  <a:schemeClr val="tx1">
                    <a:lumMod val="10000"/>
                    <a:lumOff val="90000"/>
                    <a:alpha val="40000"/>
                  </a:schemeClr>
                </a:solidFill>
                <a:latin typeface="+mj-lt"/>
                <a:cs typeface="Arial" pitchFamily="34" charset="0"/>
              </a:rPr>
              <a:t>5</a:t>
            </a:r>
            <a:endParaRPr lang="en" sz="11800" b="1" dirty="0">
              <a:solidFill>
                <a:schemeClr val="tx1">
                  <a:lumMod val="10000"/>
                  <a:lumOff val="90000"/>
                  <a:alpha val="40000"/>
                </a:schemeClr>
              </a:solidFill>
              <a:latin typeface="+mj-lt"/>
              <a:cs typeface="Arial" pitchFamily="34" charset="0"/>
            </a:endParaRPr>
          </a:p>
        </p:txBody>
      </p:sp>
    </p:spTree>
    <p:extLst>
      <p:ext uri="{BB962C8B-B14F-4D97-AF65-F5344CB8AC3E}">
        <p14:creationId xmlns:p14="http://schemas.microsoft.com/office/powerpoint/2010/main" val="2541037137"/>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extBox 22"/>
          <p:cNvSpPr txBox="1"/>
          <p:nvPr/>
        </p:nvSpPr>
        <p:spPr>
          <a:xfrm>
            <a:off x="0" y="2068334"/>
            <a:ext cx="9139560" cy="3736930"/>
          </a:xfrm>
          <a:prstGeom prst="rect">
            <a:avLst/>
          </a:prstGeom>
          <a:noFill/>
        </p:spPr>
        <p:txBody>
          <a:bodyPr wrap="square" lIns="91440" rtlCol="0">
            <a:noAutofit/>
          </a:bodyPr>
          <a:lstStyle/>
          <a:p>
            <a:pPr algn="just">
              <a:buClr>
                <a:prstClr val="black">
                  <a:lumMod val="50000"/>
                  <a:lumOff val="50000"/>
                </a:prstClr>
              </a:buClr>
              <a:buSzPct val="94000"/>
            </a:pPr>
            <a:r>
              <a:rPr lang="en-US" sz="1500" dirty="0">
                <a:solidFill>
                  <a:prstClr val="black">
                    <a:lumMod val="75000"/>
                    <a:lumOff val="25000"/>
                  </a:prstClr>
                </a:solidFill>
              </a:rPr>
              <a:t>E-commerce in Africa has experienced remarkable growth in recent years, fueled by increasing technology adoption and improved access to the Internet across the continent. Online shopping platforms offer African consumers a convenient way to purchase goods and services, while enabling businesses to reach a broader audience, even in geographically distant areas. This digital transformation has created new economic and commercial opportunities in Africa, providing investors with lucrative prospects in this rapidly expanding sector.</a:t>
            </a:r>
          </a:p>
          <a:p>
            <a:pPr algn="just">
              <a:buClr>
                <a:prstClr val="black">
                  <a:lumMod val="50000"/>
                  <a:lumOff val="50000"/>
                </a:prstClr>
              </a:buClr>
              <a:buSzPct val="94000"/>
            </a:pPr>
            <a:r>
              <a:rPr lang="en-US" sz="1500" dirty="0" smtClean="0">
                <a:solidFill>
                  <a:prstClr val="black">
                    <a:lumMod val="75000"/>
                    <a:lumOff val="25000"/>
                  </a:prstClr>
                </a:solidFill>
              </a:rPr>
              <a:t>The </a:t>
            </a:r>
            <a:r>
              <a:rPr lang="en-US" sz="1500" dirty="0">
                <a:solidFill>
                  <a:prstClr val="black">
                    <a:lumMod val="75000"/>
                    <a:lumOff val="25000"/>
                  </a:prstClr>
                </a:solidFill>
              </a:rPr>
              <a:t>rapid growth of the e-commerce sector in Africa presents attractive investment opportunities for companies and entrepreneurs looking to capitalize on this growing market. Investments in online shopping platforms, digital payment solutions, and innovative logistics services are particularly sought after to meet the increasing demands of African consumers. By investing in companies well positioned to benefit from the growth of e-commerce in Africa, investors can achieve attractive returns and contribute to the evolution of the continent's commercial landscape.</a:t>
            </a:r>
          </a:p>
          <a:p>
            <a:pPr algn="just">
              <a:buClr>
                <a:prstClr val="black">
                  <a:lumMod val="50000"/>
                  <a:lumOff val="50000"/>
                </a:prstClr>
              </a:buClr>
              <a:buSzPct val="94000"/>
            </a:pPr>
            <a:r>
              <a:rPr lang="en-US" sz="1500" dirty="0" smtClean="0">
                <a:solidFill>
                  <a:prstClr val="black">
                    <a:lumMod val="75000"/>
                    <a:lumOff val="25000"/>
                  </a:prstClr>
                </a:solidFill>
              </a:rPr>
              <a:t>Key </a:t>
            </a:r>
            <a:r>
              <a:rPr lang="en-US" sz="1500" dirty="0">
                <a:solidFill>
                  <a:prstClr val="black">
                    <a:lumMod val="75000"/>
                    <a:lumOff val="25000"/>
                  </a:prstClr>
                </a:solidFill>
              </a:rPr>
              <a:t>statistics highlight the rise of online commerce in Africa, demonstrating significant growth in the number of Internet users and smartphone users in the region. For instance, Internet penetration rates in Africa have increased exponentially in recent years, creating new opportunities for e-commerce businesses. Additionally, forecasts indicate a steady increase in online sales volume and revenue generated by e-commerce in major African markets. These data confirm the promising potential of e-commerce as a thriving investment sector in Africa.</a:t>
            </a:r>
            <a:endParaRPr lang="en-US" sz="1500" dirty="0">
              <a:solidFill>
                <a:prstClr val="black">
                  <a:lumMod val="75000"/>
                  <a:lumOff val="25000"/>
                </a:prstClr>
              </a:solidFill>
            </a:endParaRPr>
          </a:p>
        </p:txBody>
      </p:sp>
      <p:sp>
        <p:nvSpPr>
          <p:cNvPr id="21" name="Title 3"/>
          <p:cNvSpPr txBox="1">
            <a:spLocks/>
          </p:cNvSpPr>
          <p:nvPr/>
        </p:nvSpPr>
        <p:spPr>
          <a:xfrm>
            <a:off x="107504" y="6093296"/>
            <a:ext cx="2707301" cy="692696"/>
          </a:xfrm>
          <a:prstGeom prst="rect">
            <a:avLst/>
          </a:prstGeom>
        </p:spPr>
        <p:txBody>
          <a:bodyPr>
            <a:noAutofit/>
          </a:bodyPr>
          <a:lstStyle>
            <a:lvl1pPr algn="ctr" defTabSz="914400" rtl="0" eaLnBrk="1" latinLnBrk="0" hangingPunct="1">
              <a:spcBef>
                <a:spcPct val="0"/>
              </a:spcBef>
              <a:buNone/>
              <a:defRPr kumimoji="0" lang="fr-FR" sz="4400" kern="1200">
                <a:solidFill>
                  <a:schemeClr val="tx1"/>
                </a:solidFill>
                <a:latin typeface="+mj-lt"/>
                <a:ea typeface="+mj-ea"/>
                <a:cs typeface="+mj-cs"/>
              </a:defRPr>
            </a:lvl1pPr>
          </a:lstStyle>
          <a:p>
            <a:pPr algn="l">
              <a:spcBef>
                <a:spcPts val="0"/>
              </a:spcBef>
            </a:pPr>
            <a:r>
              <a:rPr lang="en" sz="3600" dirty="0" smtClean="0">
                <a:effectLst>
                  <a:outerShdw blurRad="38100" dist="38100" dir="2700000" algn="tl">
                    <a:srgbClr val="000000">
                      <a:alpha val="43137"/>
                    </a:srgbClr>
                  </a:outerShdw>
                </a:effectLst>
              </a:rPr>
              <a:t>E-Commerce</a:t>
            </a:r>
            <a:endParaRPr lang="fr-FR" sz="2400" dirty="0">
              <a:effectLst>
                <a:outerShdw blurRad="38100" dist="38100" dir="2700000" algn="tl">
                  <a:srgbClr val="000000">
                    <a:alpha val="43137"/>
                  </a:srgbClr>
                </a:outerShdw>
              </a:effectLst>
            </a:endParaRPr>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pic>
        <p:nvPicPr>
          <p:cNvPr id="8" name="Imag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54527" y="3168"/>
            <a:ext cx="3842369" cy="1973512"/>
          </a:xfrm>
          <a:prstGeom prst="rect">
            <a:avLst/>
          </a:prstGeom>
        </p:spPr>
      </p:pic>
      <p:pic>
        <p:nvPicPr>
          <p:cNvPr id="9" name="Imag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96896" y="-27384"/>
            <a:ext cx="1742664" cy="2004064"/>
          </a:xfrm>
          <a:prstGeom prst="rect">
            <a:avLst/>
          </a:prstGeom>
        </p:spPr>
      </p:pic>
      <p:pic>
        <p:nvPicPr>
          <p:cNvPr id="10" name="Imag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3167"/>
            <a:ext cx="3554527" cy="1973512"/>
          </a:xfrm>
          <a:prstGeom prst="rect">
            <a:avLst/>
          </a:prstGeom>
        </p:spPr>
      </p:pic>
    </p:spTree>
    <p:extLst>
      <p:ext uri="{BB962C8B-B14F-4D97-AF65-F5344CB8AC3E}">
        <p14:creationId xmlns:p14="http://schemas.microsoft.com/office/powerpoint/2010/main" val="27205880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971800" y="1992354"/>
            <a:ext cx="3904456" cy="1970046"/>
          </a:xfrm>
        </p:spPr>
        <p:txBody>
          <a:bodyPr>
            <a:noAutofit/>
          </a:bodyPr>
          <a:lstStyle/>
          <a:p>
            <a:pPr lvl="0">
              <a:spcBef>
                <a:spcPts val="0"/>
              </a:spcBef>
            </a:pPr>
            <a:r>
              <a:rPr lang="fr-FR" sz="4000" dirty="0" smtClean="0"/>
              <a:t>HEALTHCARE</a:t>
            </a:r>
            <a:endParaRPr lang="fr-FR" sz="2800" dirty="0"/>
          </a:p>
        </p:txBody>
      </p:sp>
      <p:sp>
        <p:nvSpPr>
          <p:cNvPr id="9" name="Text Placeholder 8"/>
          <p:cNvSpPr>
            <a:spLocks noGrp="1"/>
          </p:cNvSpPr>
          <p:nvPr>
            <p:ph type="body" idx="1"/>
          </p:nvPr>
        </p:nvSpPr>
        <p:spPr/>
        <p:txBody>
          <a:bodyPr vert="horz" lIns="91440" tIns="45720" rIns="91440" bIns="45720" rtlCol="0" anchor="b">
            <a:noAutofit/>
          </a:bodyPr>
          <a:lstStyle/>
          <a:p>
            <a:pPr>
              <a:spcBef>
                <a:spcPts val="0"/>
              </a:spcBef>
            </a:pPr>
            <a:r>
              <a:rPr lang="en" sz="2000" b="1" dirty="0" smtClean="0">
                <a:solidFill>
                  <a:prstClr val="black">
                    <a:lumMod val="75000"/>
                    <a:lumOff val="25000"/>
                  </a:prstClr>
                </a:solidFill>
              </a:rPr>
              <a:t>( </a:t>
            </a:r>
            <a:r>
              <a:rPr lang="en" sz="2000" b="1" dirty="0">
                <a:solidFill>
                  <a:prstClr val="black">
                    <a:lumMod val="75000"/>
                    <a:lumOff val="25000"/>
                  </a:prstClr>
                </a:solidFill>
              </a:rPr>
              <a:t>wildlife, national parks)</a:t>
            </a:r>
          </a:p>
        </p:txBody>
      </p:sp>
      <p:sp>
        <p:nvSpPr>
          <p:cNvPr id="14" name="Oval 18"/>
          <p:cNvSpPr/>
          <p:nvPr/>
        </p:nvSpPr>
        <p:spPr>
          <a:xfrm>
            <a:off x="879384" y="1988841"/>
            <a:ext cx="1820408" cy="18002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sp>
        <p:nvSpPr>
          <p:cNvPr id="11" name="TextBox 13"/>
          <p:cNvSpPr txBox="1"/>
          <p:nvPr/>
        </p:nvSpPr>
        <p:spPr>
          <a:xfrm>
            <a:off x="1316392" y="1916832"/>
            <a:ext cx="1239384" cy="2736303"/>
          </a:xfrm>
          <a:prstGeom prst="rect">
            <a:avLst/>
          </a:prstGeom>
          <a:noFill/>
        </p:spPr>
        <p:txBody>
          <a:bodyPr wrap="square" rtlCol="0">
            <a:spAutoFit/>
          </a:bodyPr>
          <a:lstStyle/>
          <a:p>
            <a:r>
              <a:rPr lang="en" sz="11800" b="1" dirty="0">
                <a:solidFill>
                  <a:srgbClr val="F26200">
                    <a:alpha val="40000"/>
                  </a:srgbClr>
                </a:solidFill>
                <a:latin typeface="+mj-lt"/>
                <a:cs typeface="Arial" pitchFamily="34" charset="0"/>
              </a:rPr>
              <a:t>1</a:t>
            </a:r>
          </a:p>
        </p:txBody>
      </p:sp>
      <p:pic>
        <p:nvPicPr>
          <p:cNvPr id="15" name="Image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
        <p:nvSpPr>
          <p:cNvPr id="10" name="Oval 3"/>
          <p:cNvSpPr/>
          <p:nvPr/>
        </p:nvSpPr>
        <p:spPr>
          <a:xfrm>
            <a:off x="663360" y="1732994"/>
            <a:ext cx="2252456" cy="2277853"/>
          </a:xfrm>
          <a:prstGeom prst="ellipse">
            <a:avLst/>
          </a:prstGeom>
          <a:solidFill>
            <a:schemeClr val="accent4">
              <a:lumMod val="60000"/>
              <a:lumOff val="40000"/>
            </a:schemeClr>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6" name="Oval 19"/>
          <p:cNvSpPr/>
          <p:nvPr/>
        </p:nvSpPr>
        <p:spPr>
          <a:xfrm>
            <a:off x="905986" y="2154818"/>
            <a:ext cx="1733596" cy="1434204"/>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2" name="TextBox 14"/>
          <p:cNvSpPr txBox="1"/>
          <p:nvPr/>
        </p:nvSpPr>
        <p:spPr>
          <a:xfrm>
            <a:off x="1268689" y="1844824"/>
            <a:ext cx="1334789" cy="1908215"/>
          </a:xfrm>
          <a:prstGeom prst="rect">
            <a:avLst/>
          </a:prstGeom>
          <a:noFill/>
        </p:spPr>
        <p:txBody>
          <a:bodyPr wrap="square" rtlCol="0">
            <a:spAutoFit/>
          </a:bodyPr>
          <a:lstStyle/>
          <a:p>
            <a:r>
              <a:rPr lang="en" sz="11800" b="1" dirty="0" smtClean="0">
                <a:solidFill>
                  <a:schemeClr val="bg1">
                    <a:lumMod val="50000"/>
                    <a:alpha val="40000"/>
                  </a:schemeClr>
                </a:solidFill>
                <a:latin typeface="+mj-lt"/>
                <a:cs typeface="Arial" pitchFamily="34" charset="0"/>
              </a:rPr>
              <a:t>6</a:t>
            </a:r>
            <a:endParaRPr lang="en" sz="11800" b="1" dirty="0">
              <a:solidFill>
                <a:schemeClr val="bg1">
                  <a:lumMod val="50000"/>
                  <a:alpha val="40000"/>
                </a:schemeClr>
              </a:solidFill>
              <a:latin typeface="+mj-lt"/>
              <a:cs typeface="Arial" pitchFamily="34" charset="0"/>
            </a:endParaRPr>
          </a:p>
        </p:txBody>
      </p:sp>
    </p:spTree>
    <p:extLst>
      <p:ext uri="{BB962C8B-B14F-4D97-AF65-F5344CB8AC3E}">
        <p14:creationId xmlns:p14="http://schemas.microsoft.com/office/powerpoint/2010/main" val="560587197"/>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extBox 22"/>
          <p:cNvSpPr txBox="1"/>
          <p:nvPr/>
        </p:nvSpPr>
        <p:spPr>
          <a:xfrm>
            <a:off x="107504" y="1556792"/>
            <a:ext cx="8928992" cy="3672408"/>
          </a:xfrm>
          <a:prstGeom prst="rect">
            <a:avLst/>
          </a:prstGeom>
          <a:noFill/>
        </p:spPr>
        <p:txBody>
          <a:bodyPr wrap="square" lIns="91440" rtlCol="0">
            <a:noAutofit/>
          </a:bodyPr>
          <a:lstStyle/>
          <a:p>
            <a:pPr algn="just">
              <a:buClr>
                <a:prstClr val="black">
                  <a:lumMod val="50000"/>
                  <a:lumOff val="50000"/>
                </a:prstClr>
              </a:buClr>
              <a:buSzPct val="94000"/>
            </a:pPr>
            <a:r>
              <a:rPr lang="en-US" sz="1100" dirty="0">
                <a:solidFill>
                  <a:prstClr val="black">
                    <a:lumMod val="75000"/>
                    <a:lumOff val="25000"/>
                  </a:prstClr>
                </a:solidFill>
              </a:rPr>
              <a:t>Africa's health sector presents a compelling opportunity for investment due to its growth potential and promising returns. This sector encompasses healthcare services, pharmaceuticals, medical devices, telemedicine, digital health solutions, and healthcare infrastructure development, all of which offer avenues for financial gains and the enhancement of healthcare access and quality for millions on the continent.</a:t>
            </a:r>
          </a:p>
          <a:p>
            <a:pPr algn="just">
              <a:buClr>
                <a:prstClr val="black">
                  <a:lumMod val="50000"/>
                  <a:lumOff val="50000"/>
                </a:prstClr>
              </a:buClr>
              <a:buSzPct val="94000"/>
            </a:pPr>
            <a:endParaRPr lang="en-US" sz="1100" dirty="0">
              <a:solidFill>
                <a:prstClr val="black">
                  <a:lumMod val="75000"/>
                  <a:lumOff val="25000"/>
                </a:prstClr>
              </a:solidFill>
            </a:endParaRPr>
          </a:p>
          <a:p>
            <a:pPr algn="just">
              <a:buClr>
                <a:prstClr val="black">
                  <a:lumMod val="50000"/>
                  <a:lumOff val="50000"/>
                </a:prstClr>
              </a:buClr>
              <a:buSzPct val="94000"/>
            </a:pPr>
            <a:r>
              <a:rPr lang="en-US" sz="1200" dirty="0">
                <a:solidFill>
                  <a:prstClr val="black">
                    <a:lumMod val="75000"/>
                    <a:lumOff val="25000"/>
                  </a:prstClr>
                </a:solidFill>
              </a:rPr>
              <a:t>1. </a:t>
            </a:r>
            <a:r>
              <a:rPr lang="en-US" sz="1200" b="1" dirty="0" smtClean="0">
                <a:solidFill>
                  <a:prstClr val="black">
                    <a:lumMod val="75000"/>
                    <a:lumOff val="25000"/>
                  </a:prstClr>
                </a:solidFill>
              </a:rPr>
              <a:t>Growing </a:t>
            </a:r>
            <a:r>
              <a:rPr lang="en-US" sz="1200" b="1" dirty="0">
                <a:solidFill>
                  <a:prstClr val="black">
                    <a:lumMod val="75000"/>
                    <a:lumOff val="25000"/>
                  </a:prstClr>
                </a:solidFill>
              </a:rPr>
              <a:t>Population and Disease </a:t>
            </a:r>
            <a:r>
              <a:rPr lang="en-US" sz="1200" b="1" dirty="0" smtClean="0">
                <a:solidFill>
                  <a:prstClr val="black">
                    <a:lumMod val="75000"/>
                    <a:lumOff val="25000"/>
                  </a:prstClr>
                </a:solidFill>
              </a:rPr>
              <a:t>Burden</a:t>
            </a:r>
            <a:r>
              <a:rPr lang="en-US" sz="1200" dirty="0" smtClean="0">
                <a:solidFill>
                  <a:prstClr val="black">
                    <a:lumMod val="75000"/>
                    <a:lumOff val="25000"/>
                  </a:prstClr>
                </a:solidFill>
              </a:rPr>
              <a:t>: </a:t>
            </a:r>
            <a:r>
              <a:rPr lang="en-US" sz="1200" dirty="0">
                <a:solidFill>
                  <a:prstClr val="black">
                    <a:lumMod val="75000"/>
                    <a:lumOff val="25000"/>
                  </a:prstClr>
                </a:solidFill>
              </a:rPr>
              <a:t>Africa's population is rapidly increasing, expected to double by 2050, creating a substantial demand for healthcare services and products. The continent faces a significant burden of communicable diseases such as malaria, HIV/AIDS, tuberculosis, and neglected tropical diseases. Investments in healthcare can address these challenges and improve health outcomes for the expanding population</a:t>
            </a:r>
            <a:r>
              <a:rPr lang="en-US" sz="1100" dirty="0">
                <a:solidFill>
                  <a:prstClr val="black">
                    <a:lumMod val="75000"/>
                    <a:lumOff val="25000"/>
                  </a:prstClr>
                </a:solidFill>
              </a:rPr>
              <a:t>.</a:t>
            </a:r>
          </a:p>
          <a:p>
            <a:pPr algn="just">
              <a:buClr>
                <a:prstClr val="black">
                  <a:lumMod val="50000"/>
                  <a:lumOff val="50000"/>
                </a:prstClr>
              </a:buClr>
              <a:buSzPct val="94000"/>
            </a:pPr>
            <a:endParaRPr lang="en-US" sz="1100" dirty="0">
              <a:solidFill>
                <a:prstClr val="black">
                  <a:lumMod val="75000"/>
                  <a:lumOff val="25000"/>
                </a:prstClr>
              </a:solidFill>
            </a:endParaRPr>
          </a:p>
          <a:p>
            <a:pPr algn="just">
              <a:buClr>
                <a:prstClr val="black">
                  <a:lumMod val="50000"/>
                  <a:lumOff val="50000"/>
                </a:prstClr>
              </a:buClr>
              <a:buSzPct val="94000"/>
            </a:pPr>
            <a:r>
              <a:rPr lang="en-US" sz="1200" dirty="0">
                <a:solidFill>
                  <a:prstClr val="black">
                    <a:lumMod val="75000"/>
                    <a:lumOff val="25000"/>
                  </a:prstClr>
                </a:solidFill>
              </a:rPr>
              <a:t>2. </a:t>
            </a:r>
            <a:r>
              <a:rPr lang="en-US" sz="1200" b="1" dirty="0" smtClean="0">
                <a:solidFill>
                  <a:prstClr val="black">
                    <a:lumMod val="75000"/>
                    <a:lumOff val="25000"/>
                  </a:prstClr>
                </a:solidFill>
              </a:rPr>
              <a:t>Health </a:t>
            </a:r>
            <a:r>
              <a:rPr lang="en-US" sz="1200" b="1" dirty="0">
                <a:solidFill>
                  <a:prstClr val="black">
                    <a:lumMod val="75000"/>
                    <a:lumOff val="25000"/>
                  </a:prstClr>
                </a:solidFill>
              </a:rPr>
              <a:t>Infrastructure </a:t>
            </a:r>
            <a:r>
              <a:rPr lang="en-US" sz="1200" b="1" dirty="0" smtClean="0">
                <a:solidFill>
                  <a:prstClr val="black">
                    <a:lumMod val="75000"/>
                    <a:lumOff val="25000"/>
                  </a:prstClr>
                </a:solidFill>
              </a:rPr>
              <a:t>Development</a:t>
            </a:r>
            <a:r>
              <a:rPr lang="en-US" sz="1200" dirty="0" smtClean="0">
                <a:solidFill>
                  <a:prstClr val="black">
                    <a:lumMod val="75000"/>
                    <a:lumOff val="25000"/>
                  </a:prstClr>
                </a:solidFill>
              </a:rPr>
              <a:t>: </a:t>
            </a:r>
            <a:r>
              <a:rPr lang="en-US" sz="1200" dirty="0">
                <a:solidFill>
                  <a:prstClr val="black">
                    <a:lumMod val="75000"/>
                    <a:lumOff val="25000"/>
                  </a:prstClr>
                </a:solidFill>
              </a:rPr>
              <a:t>Many African countries are investing in upgrading healthcare infrastructure, including hospitals, clinics, and facilities. Strengthening healthcare infrastructure is vital to ensure quality healthcare access, particularly in underserved rural areas. Investors can participate in infrastructure projects to improve healthcare delivery across Africa.</a:t>
            </a:r>
          </a:p>
          <a:p>
            <a:pPr algn="just">
              <a:buClr>
                <a:prstClr val="black">
                  <a:lumMod val="50000"/>
                  <a:lumOff val="50000"/>
                </a:prstClr>
              </a:buClr>
              <a:buSzPct val="94000"/>
            </a:pPr>
            <a:endParaRPr lang="en-US" sz="1100" dirty="0">
              <a:solidFill>
                <a:prstClr val="black">
                  <a:lumMod val="75000"/>
                  <a:lumOff val="25000"/>
                </a:prstClr>
              </a:solidFill>
            </a:endParaRPr>
          </a:p>
          <a:p>
            <a:pPr algn="just">
              <a:buClr>
                <a:prstClr val="black">
                  <a:lumMod val="50000"/>
                  <a:lumOff val="50000"/>
                </a:prstClr>
              </a:buClr>
              <a:buSzPct val="94000"/>
            </a:pPr>
            <a:r>
              <a:rPr lang="en-US" sz="1100" dirty="0">
                <a:solidFill>
                  <a:prstClr val="black">
                    <a:lumMod val="75000"/>
                    <a:lumOff val="25000"/>
                  </a:prstClr>
                </a:solidFill>
              </a:rPr>
              <a:t>3. </a:t>
            </a:r>
            <a:r>
              <a:rPr lang="en-US" sz="1100" b="1" dirty="0" smtClean="0">
                <a:solidFill>
                  <a:prstClr val="black">
                    <a:lumMod val="75000"/>
                    <a:lumOff val="25000"/>
                  </a:prstClr>
                </a:solidFill>
              </a:rPr>
              <a:t>Technology </a:t>
            </a:r>
            <a:r>
              <a:rPr lang="en-US" sz="1100" b="1" dirty="0">
                <a:solidFill>
                  <a:prstClr val="black">
                    <a:lumMod val="75000"/>
                    <a:lumOff val="25000"/>
                  </a:prstClr>
                </a:solidFill>
              </a:rPr>
              <a:t>and </a:t>
            </a:r>
            <a:r>
              <a:rPr lang="en-US" sz="1100" b="1" dirty="0" smtClean="0">
                <a:solidFill>
                  <a:prstClr val="black">
                    <a:lumMod val="75000"/>
                    <a:lumOff val="25000"/>
                  </a:prstClr>
                </a:solidFill>
              </a:rPr>
              <a:t>Innovation</a:t>
            </a:r>
            <a:r>
              <a:rPr lang="en-US" sz="1100" dirty="0" smtClean="0">
                <a:solidFill>
                  <a:prstClr val="black">
                    <a:lumMod val="75000"/>
                    <a:lumOff val="25000"/>
                  </a:prstClr>
                </a:solidFill>
              </a:rPr>
              <a:t>: </a:t>
            </a:r>
            <a:r>
              <a:rPr lang="en-US" sz="1100" dirty="0">
                <a:solidFill>
                  <a:prstClr val="black">
                    <a:lumMod val="75000"/>
                    <a:lumOff val="25000"/>
                  </a:prstClr>
                </a:solidFill>
              </a:rPr>
              <a:t>The adoption of healthcare technology and innovation is on the rise in Africa, revolutionizing healthcare access and delivery. Telemedicine, electronic health records, health information systems, and mobile health applications are reshaping the healthcare landscape. Investing in health tech startups and digital health solutions can yield significant returns while fostering healthcare innovation in the region.</a:t>
            </a:r>
          </a:p>
          <a:p>
            <a:pPr algn="just">
              <a:buClr>
                <a:prstClr val="black">
                  <a:lumMod val="50000"/>
                  <a:lumOff val="50000"/>
                </a:prstClr>
              </a:buClr>
              <a:buSzPct val="94000"/>
            </a:pPr>
            <a:endParaRPr lang="en-US" sz="1100" dirty="0">
              <a:solidFill>
                <a:prstClr val="black">
                  <a:lumMod val="75000"/>
                  <a:lumOff val="25000"/>
                </a:prstClr>
              </a:solidFill>
            </a:endParaRPr>
          </a:p>
          <a:p>
            <a:pPr algn="just">
              <a:buClr>
                <a:prstClr val="black">
                  <a:lumMod val="50000"/>
                  <a:lumOff val="50000"/>
                </a:prstClr>
              </a:buClr>
              <a:buSzPct val="94000"/>
            </a:pPr>
            <a:r>
              <a:rPr lang="en-US" sz="1100" dirty="0">
                <a:solidFill>
                  <a:prstClr val="black">
                    <a:lumMod val="75000"/>
                    <a:lumOff val="25000"/>
                  </a:prstClr>
                </a:solidFill>
              </a:rPr>
              <a:t>4. </a:t>
            </a:r>
            <a:r>
              <a:rPr lang="en-US" sz="1100" b="1" dirty="0" smtClean="0">
                <a:solidFill>
                  <a:prstClr val="black">
                    <a:lumMod val="75000"/>
                    <a:lumOff val="25000"/>
                  </a:prstClr>
                </a:solidFill>
              </a:rPr>
              <a:t>Healthcare </a:t>
            </a:r>
            <a:r>
              <a:rPr lang="en-US" sz="1100" b="1" dirty="0">
                <a:solidFill>
                  <a:prstClr val="black">
                    <a:lumMod val="75000"/>
                    <a:lumOff val="25000"/>
                  </a:prstClr>
                </a:solidFill>
              </a:rPr>
              <a:t>Financing and </a:t>
            </a:r>
            <a:r>
              <a:rPr lang="en-US" sz="1100" b="1" dirty="0" smtClean="0">
                <a:solidFill>
                  <a:prstClr val="black">
                    <a:lumMod val="75000"/>
                    <a:lumOff val="25000"/>
                  </a:prstClr>
                </a:solidFill>
              </a:rPr>
              <a:t>Insurance</a:t>
            </a:r>
            <a:r>
              <a:rPr lang="en-US" sz="1100" dirty="0" smtClean="0">
                <a:solidFill>
                  <a:prstClr val="black">
                    <a:lumMod val="75000"/>
                    <a:lumOff val="25000"/>
                  </a:prstClr>
                </a:solidFill>
              </a:rPr>
              <a:t>: </a:t>
            </a:r>
            <a:r>
              <a:rPr lang="en-US" sz="1100" dirty="0">
                <a:solidFill>
                  <a:prstClr val="black">
                    <a:lumMod val="75000"/>
                    <a:lumOff val="25000"/>
                  </a:prstClr>
                </a:solidFill>
              </a:rPr>
              <a:t>Financial constraints often impede healthcare access in many African nations. Investing in healthcare financing mechanisms like health insurance schemes and micro-health insurance products can enhance healthcare affordability and access for low-income individuals. Private health insurance companies and healthcare financing institutions play a crucial role in expanding healthcare coverage in Africa</a:t>
            </a:r>
            <a:r>
              <a:rPr lang="en-US" sz="1100" dirty="0" smtClean="0">
                <a:solidFill>
                  <a:prstClr val="black">
                    <a:lumMod val="75000"/>
                    <a:lumOff val="25000"/>
                  </a:prstClr>
                </a:solidFill>
              </a:rPr>
              <a:t>.</a:t>
            </a:r>
            <a:endParaRPr lang="en-US" sz="1100" dirty="0">
              <a:solidFill>
                <a:prstClr val="black">
                  <a:lumMod val="75000"/>
                  <a:lumOff val="25000"/>
                </a:prstClr>
              </a:solidFill>
            </a:endParaRPr>
          </a:p>
        </p:txBody>
      </p:sp>
      <p:sp>
        <p:nvSpPr>
          <p:cNvPr id="21" name="Title 3"/>
          <p:cNvSpPr txBox="1">
            <a:spLocks/>
          </p:cNvSpPr>
          <p:nvPr/>
        </p:nvSpPr>
        <p:spPr>
          <a:xfrm>
            <a:off x="107504" y="6093296"/>
            <a:ext cx="2707301" cy="692696"/>
          </a:xfrm>
          <a:prstGeom prst="rect">
            <a:avLst/>
          </a:prstGeom>
        </p:spPr>
        <p:txBody>
          <a:bodyPr>
            <a:noAutofit/>
          </a:bodyPr>
          <a:lstStyle>
            <a:lvl1pPr algn="ctr" defTabSz="914400" rtl="0" eaLnBrk="1" latinLnBrk="0" hangingPunct="1">
              <a:spcBef>
                <a:spcPct val="0"/>
              </a:spcBef>
              <a:buNone/>
              <a:defRPr kumimoji="0" lang="fr-FR" sz="4400" kern="1200">
                <a:solidFill>
                  <a:schemeClr val="tx1"/>
                </a:solidFill>
                <a:latin typeface="+mj-lt"/>
                <a:ea typeface="+mj-ea"/>
                <a:cs typeface="+mj-cs"/>
              </a:defRPr>
            </a:lvl1pPr>
          </a:lstStyle>
          <a:p>
            <a:pPr algn="l">
              <a:spcBef>
                <a:spcPts val="0"/>
              </a:spcBef>
            </a:pPr>
            <a:r>
              <a:rPr lang="en" sz="3600" dirty="0" smtClean="0">
                <a:effectLst>
                  <a:outerShdw blurRad="38100" dist="38100" dir="2700000" algn="tl">
                    <a:srgbClr val="000000">
                      <a:alpha val="43137"/>
                    </a:srgbClr>
                  </a:outerShdw>
                </a:effectLst>
              </a:rPr>
              <a:t>Health</a:t>
            </a:r>
            <a:endParaRPr lang="fr-FR" sz="2400" dirty="0">
              <a:effectLst>
                <a:outerShdw blurRad="38100" dist="38100" dir="2700000" algn="tl">
                  <a:srgbClr val="000000">
                    <a:alpha val="43137"/>
                  </a:srgbClr>
                </a:outerShdw>
              </a:effectLst>
            </a:endParaRPr>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pic>
        <p:nvPicPr>
          <p:cNvPr id="3" name="Imag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37112" y="-6525"/>
            <a:ext cx="2034776" cy="1356517"/>
          </a:xfrm>
          <a:prstGeom prst="rect">
            <a:avLst/>
          </a:prstGeom>
        </p:spPr>
      </p:pic>
      <p:pic>
        <p:nvPicPr>
          <p:cNvPr id="8" name="Image 7"/>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0" y="-6525"/>
            <a:ext cx="2317898" cy="1347293"/>
          </a:xfrm>
          <a:prstGeom prst="rect">
            <a:avLst/>
          </a:prstGeom>
        </p:spPr>
      </p:pic>
      <p:pic>
        <p:nvPicPr>
          <p:cNvPr id="9" name="Image 8"/>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3944679" y="-6525"/>
            <a:ext cx="1743740" cy="1356517"/>
          </a:xfrm>
          <a:prstGeom prst="rect">
            <a:avLst/>
          </a:prstGeom>
        </p:spPr>
      </p:pic>
      <p:pic>
        <p:nvPicPr>
          <p:cNvPr id="10" name="Image 9"/>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7890379" y="-66816"/>
            <a:ext cx="1299568" cy="1424929"/>
          </a:xfrm>
          <a:prstGeom prst="rect">
            <a:avLst/>
          </a:prstGeom>
        </p:spPr>
      </p:pic>
      <p:pic>
        <p:nvPicPr>
          <p:cNvPr id="11" name="Image 10"/>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5444748" y="-58693"/>
            <a:ext cx="2573079" cy="1408685"/>
          </a:xfrm>
          <a:prstGeom prst="rect">
            <a:avLst/>
          </a:prstGeom>
        </p:spPr>
      </p:pic>
    </p:spTree>
    <p:extLst>
      <p:ext uri="{BB962C8B-B14F-4D97-AF65-F5344CB8AC3E}">
        <p14:creationId xmlns:p14="http://schemas.microsoft.com/office/powerpoint/2010/main" val="24782943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extBox 22"/>
          <p:cNvSpPr txBox="1"/>
          <p:nvPr/>
        </p:nvSpPr>
        <p:spPr>
          <a:xfrm>
            <a:off x="107504" y="1628800"/>
            <a:ext cx="8928992" cy="4032448"/>
          </a:xfrm>
          <a:prstGeom prst="rect">
            <a:avLst/>
          </a:prstGeom>
          <a:noFill/>
        </p:spPr>
        <p:txBody>
          <a:bodyPr wrap="square" lIns="91440" rtlCol="0">
            <a:noAutofit/>
          </a:bodyPr>
          <a:lstStyle/>
          <a:p>
            <a:pPr algn="just">
              <a:buClr>
                <a:prstClr val="black">
                  <a:lumMod val="50000"/>
                  <a:lumOff val="50000"/>
                </a:prstClr>
              </a:buClr>
              <a:buSzPct val="94000"/>
            </a:pPr>
            <a:r>
              <a:rPr lang="en-US" sz="1200" dirty="0" smtClean="0">
                <a:solidFill>
                  <a:prstClr val="black">
                    <a:lumMod val="75000"/>
                    <a:lumOff val="25000"/>
                  </a:prstClr>
                </a:solidFill>
              </a:rPr>
              <a:t>5</a:t>
            </a:r>
            <a:r>
              <a:rPr lang="en-US" sz="1200" dirty="0">
                <a:solidFill>
                  <a:prstClr val="black">
                    <a:lumMod val="75000"/>
                    <a:lumOff val="25000"/>
                  </a:prstClr>
                </a:solidFill>
              </a:rPr>
              <a:t>. </a:t>
            </a:r>
            <a:r>
              <a:rPr lang="en-US" sz="1200" b="1" dirty="0" smtClean="0">
                <a:solidFill>
                  <a:prstClr val="black">
                    <a:lumMod val="75000"/>
                    <a:lumOff val="25000"/>
                  </a:prstClr>
                </a:solidFill>
              </a:rPr>
              <a:t>Public-Private Partnerships</a:t>
            </a:r>
            <a:r>
              <a:rPr lang="en-US" sz="1200" dirty="0" smtClean="0">
                <a:solidFill>
                  <a:prstClr val="black">
                    <a:lumMod val="75000"/>
                    <a:lumOff val="25000"/>
                  </a:prstClr>
                </a:solidFill>
              </a:rPr>
              <a:t>: </a:t>
            </a:r>
            <a:r>
              <a:rPr lang="en-US" sz="1200" dirty="0">
                <a:solidFill>
                  <a:prstClr val="black">
                    <a:lumMod val="75000"/>
                    <a:lumOff val="25000"/>
                  </a:prstClr>
                </a:solidFill>
              </a:rPr>
              <a:t>Collaboration between the public and private sectors is crucial for fortifying Africa's healthcare system. Public-private partnerships leverage expertise and resources to tackle healthcare challenges, improve service delivery, and expand healthcare access. Investors can explore opportunities in healthcare PPPs to contribute to a sustainable and resilient healthcare system in the region.</a:t>
            </a:r>
          </a:p>
          <a:p>
            <a:pPr algn="just">
              <a:buClr>
                <a:prstClr val="black">
                  <a:lumMod val="50000"/>
                  <a:lumOff val="50000"/>
                </a:prstClr>
              </a:buClr>
              <a:buSzPct val="94000"/>
            </a:pPr>
            <a:endParaRPr lang="en-US" sz="1200" dirty="0">
              <a:solidFill>
                <a:prstClr val="black">
                  <a:lumMod val="75000"/>
                  <a:lumOff val="25000"/>
                </a:prstClr>
              </a:solidFill>
            </a:endParaRPr>
          </a:p>
          <a:p>
            <a:pPr algn="just">
              <a:buClr>
                <a:prstClr val="black">
                  <a:lumMod val="50000"/>
                  <a:lumOff val="50000"/>
                </a:prstClr>
              </a:buClr>
              <a:buSzPct val="94000"/>
            </a:pPr>
            <a:r>
              <a:rPr lang="en-US" sz="1200" dirty="0">
                <a:solidFill>
                  <a:prstClr val="black">
                    <a:lumMod val="75000"/>
                    <a:lumOff val="25000"/>
                  </a:prstClr>
                </a:solidFill>
              </a:rPr>
              <a:t>6. </a:t>
            </a:r>
            <a:r>
              <a:rPr lang="en-US" sz="1200" b="1" dirty="0" smtClean="0">
                <a:solidFill>
                  <a:prstClr val="black">
                    <a:lumMod val="75000"/>
                    <a:lumOff val="25000"/>
                  </a:prstClr>
                </a:solidFill>
              </a:rPr>
              <a:t>Disease </a:t>
            </a:r>
            <a:r>
              <a:rPr lang="en-US" sz="1200" b="1" dirty="0">
                <a:solidFill>
                  <a:prstClr val="black">
                    <a:lumMod val="75000"/>
                    <a:lumOff val="25000"/>
                  </a:prstClr>
                </a:solidFill>
              </a:rPr>
              <a:t>Prevention and Health </a:t>
            </a:r>
            <a:r>
              <a:rPr lang="en-US" sz="1200" b="1" dirty="0" smtClean="0">
                <a:solidFill>
                  <a:prstClr val="black">
                    <a:lumMod val="75000"/>
                    <a:lumOff val="25000"/>
                  </a:prstClr>
                </a:solidFill>
              </a:rPr>
              <a:t>Promotion</a:t>
            </a:r>
            <a:r>
              <a:rPr lang="en-US" sz="1200" dirty="0" smtClean="0">
                <a:solidFill>
                  <a:prstClr val="black">
                    <a:lumMod val="75000"/>
                    <a:lumOff val="25000"/>
                  </a:prstClr>
                </a:solidFill>
              </a:rPr>
              <a:t>: </a:t>
            </a:r>
            <a:r>
              <a:rPr lang="en-US" sz="1200" dirty="0">
                <a:solidFill>
                  <a:prstClr val="black">
                    <a:lumMod val="75000"/>
                    <a:lumOff val="25000"/>
                  </a:prstClr>
                </a:solidFill>
              </a:rPr>
              <a:t>Investing in preventive healthcare measures and health promotion programs is key to reducing the burden of preventable diseases in Africa. Supporting initiatives such as immunization campaigns, maternal and child health programs, and awareness campaigns on lifestyle-related diseases can enhance public health outcomes and promote disease prevention.</a:t>
            </a:r>
          </a:p>
          <a:p>
            <a:pPr algn="just">
              <a:buClr>
                <a:prstClr val="black">
                  <a:lumMod val="50000"/>
                  <a:lumOff val="50000"/>
                </a:prstClr>
              </a:buClr>
              <a:buSzPct val="94000"/>
            </a:pPr>
            <a:endParaRPr lang="en-US" sz="1200" dirty="0">
              <a:solidFill>
                <a:prstClr val="black">
                  <a:lumMod val="75000"/>
                  <a:lumOff val="25000"/>
                </a:prstClr>
              </a:solidFill>
            </a:endParaRPr>
          </a:p>
          <a:p>
            <a:pPr algn="just">
              <a:buClr>
                <a:prstClr val="black">
                  <a:lumMod val="50000"/>
                  <a:lumOff val="50000"/>
                </a:prstClr>
              </a:buClr>
              <a:buSzPct val="94000"/>
            </a:pPr>
            <a:r>
              <a:rPr lang="en-US" sz="1200" dirty="0">
                <a:solidFill>
                  <a:prstClr val="black">
                    <a:lumMod val="75000"/>
                    <a:lumOff val="25000"/>
                  </a:prstClr>
                </a:solidFill>
              </a:rPr>
              <a:t>7. </a:t>
            </a:r>
            <a:r>
              <a:rPr lang="en-US" sz="1200" b="1" dirty="0" smtClean="0">
                <a:solidFill>
                  <a:prstClr val="black">
                    <a:lumMod val="75000"/>
                    <a:lumOff val="25000"/>
                  </a:prstClr>
                </a:solidFill>
              </a:rPr>
              <a:t>Human </a:t>
            </a:r>
            <a:r>
              <a:rPr lang="en-US" sz="1200" b="1" dirty="0">
                <a:solidFill>
                  <a:prstClr val="black">
                    <a:lumMod val="75000"/>
                    <a:lumOff val="25000"/>
                  </a:prstClr>
                </a:solidFill>
              </a:rPr>
              <a:t>Capital </a:t>
            </a:r>
            <a:r>
              <a:rPr lang="en-US" sz="1200" b="1" dirty="0" smtClean="0">
                <a:solidFill>
                  <a:prstClr val="black">
                    <a:lumMod val="75000"/>
                    <a:lumOff val="25000"/>
                  </a:prstClr>
                </a:solidFill>
              </a:rPr>
              <a:t>Development</a:t>
            </a:r>
            <a:r>
              <a:rPr lang="en-US" sz="1200" dirty="0" smtClean="0">
                <a:solidFill>
                  <a:prstClr val="black">
                    <a:lumMod val="75000"/>
                    <a:lumOff val="25000"/>
                  </a:prstClr>
                </a:solidFill>
              </a:rPr>
              <a:t>: </a:t>
            </a:r>
            <a:r>
              <a:rPr lang="en-US" sz="1200" dirty="0">
                <a:solidFill>
                  <a:prstClr val="black">
                    <a:lumMod val="75000"/>
                    <a:lumOff val="25000"/>
                  </a:prstClr>
                </a:solidFill>
              </a:rPr>
              <a:t>Investing in healthcare education and training programs is essential for cultivating a skilled healthcare workforce to meet Africa's burgeoning healthcare needs. Training healthcare professionals, supporting medical education institutions, and providing continuous professional development opportunities are critical initiatives. Investment in human capital development elevates healthcare service quality and contributes to the overall enhancement of the healthcare sector in Africa.</a:t>
            </a:r>
          </a:p>
          <a:p>
            <a:pPr algn="just">
              <a:buClr>
                <a:prstClr val="black">
                  <a:lumMod val="50000"/>
                  <a:lumOff val="50000"/>
                </a:prstClr>
              </a:buClr>
              <a:buSzPct val="94000"/>
            </a:pPr>
            <a:endParaRPr lang="en-US" sz="1200" dirty="0">
              <a:solidFill>
                <a:prstClr val="black">
                  <a:lumMod val="75000"/>
                  <a:lumOff val="25000"/>
                </a:prstClr>
              </a:solidFill>
            </a:endParaRPr>
          </a:p>
          <a:p>
            <a:pPr algn="just">
              <a:buClr>
                <a:prstClr val="black">
                  <a:lumMod val="50000"/>
                  <a:lumOff val="50000"/>
                </a:prstClr>
              </a:buClr>
              <a:buSzPct val="94000"/>
            </a:pPr>
            <a:r>
              <a:rPr lang="en-US" sz="1400" b="1" dirty="0" smtClean="0">
                <a:solidFill>
                  <a:prstClr val="black">
                    <a:lumMod val="75000"/>
                    <a:lumOff val="25000"/>
                  </a:prstClr>
                </a:solidFill>
              </a:rPr>
              <a:t>Africa's </a:t>
            </a:r>
            <a:r>
              <a:rPr lang="en-US" sz="1400" b="1" dirty="0">
                <a:solidFill>
                  <a:prstClr val="black">
                    <a:lumMod val="75000"/>
                    <a:lumOff val="25000"/>
                  </a:prstClr>
                </a:solidFill>
              </a:rPr>
              <a:t>health sector offers a significant investment opportunity due to the continent's growing population, disease burden, healthcare infrastructure needs, technological advancements, healthcare financing challenges, and the potential for public-private partnerships. Investing in African healthcare can yield financial returns while positively impacting healthcare access, quality, and outcomes for millions. By embracing innovative healthcare solutions, promoting disease prevention and health promotion, and supporting human capital development, investors can play a pivotal role in building a sustainable and inclusive healthcare system that benefits both the populace and investors.</a:t>
            </a:r>
          </a:p>
        </p:txBody>
      </p:sp>
      <p:sp>
        <p:nvSpPr>
          <p:cNvPr id="21" name="Title 3"/>
          <p:cNvSpPr txBox="1">
            <a:spLocks/>
          </p:cNvSpPr>
          <p:nvPr/>
        </p:nvSpPr>
        <p:spPr>
          <a:xfrm>
            <a:off x="107504" y="6093296"/>
            <a:ext cx="2707301" cy="692696"/>
          </a:xfrm>
          <a:prstGeom prst="rect">
            <a:avLst/>
          </a:prstGeom>
        </p:spPr>
        <p:txBody>
          <a:bodyPr>
            <a:noAutofit/>
          </a:bodyPr>
          <a:lstStyle>
            <a:lvl1pPr algn="ctr" defTabSz="914400" rtl="0" eaLnBrk="1" latinLnBrk="0" hangingPunct="1">
              <a:spcBef>
                <a:spcPct val="0"/>
              </a:spcBef>
              <a:buNone/>
              <a:defRPr kumimoji="0" lang="fr-FR" sz="4400" kern="1200">
                <a:solidFill>
                  <a:schemeClr val="tx1"/>
                </a:solidFill>
                <a:latin typeface="+mj-lt"/>
                <a:ea typeface="+mj-ea"/>
                <a:cs typeface="+mj-cs"/>
              </a:defRPr>
            </a:lvl1pPr>
          </a:lstStyle>
          <a:p>
            <a:pPr algn="l">
              <a:spcBef>
                <a:spcPts val="0"/>
              </a:spcBef>
            </a:pPr>
            <a:r>
              <a:rPr lang="en" sz="3600" dirty="0" smtClean="0">
                <a:effectLst>
                  <a:outerShdw blurRad="38100" dist="38100" dir="2700000" algn="tl">
                    <a:srgbClr val="000000">
                      <a:alpha val="43137"/>
                    </a:srgbClr>
                  </a:outerShdw>
                </a:effectLst>
              </a:rPr>
              <a:t>Health</a:t>
            </a:r>
            <a:endParaRPr lang="fr-FR" sz="2400" dirty="0">
              <a:effectLst>
                <a:outerShdw blurRad="38100" dist="38100" dir="2700000" algn="tl">
                  <a:srgbClr val="000000">
                    <a:alpha val="43137"/>
                  </a:srgbClr>
                </a:outerShdw>
              </a:effectLst>
            </a:endParaRPr>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pic>
        <p:nvPicPr>
          <p:cNvPr id="16" name="Imag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37112" y="-6525"/>
            <a:ext cx="2034776" cy="1356517"/>
          </a:xfrm>
          <a:prstGeom prst="rect">
            <a:avLst/>
          </a:prstGeom>
        </p:spPr>
      </p:pic>
      <p:pic>
        <p:nvPicPr>
          <p:cNvPr id="17" name="Image 16"/>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0" y="-6525"/>
            <a:ext cx="2317898" cy="1347293"/>
          </a:xfrm>
          <a:prstGeom prst="rect">
            <a:avLst/>
          </a:prstGeom>
        </p:spPr>
      </p:pic>
      <p:pic>
        <p:nvPicPr>
          <p:cNvPr id="18" name="Image 17"/>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3944679" y="-6525"/>
            <a:ext cx="1743740" cy="1356517"/>
          </a:xfrm>
          <a:prstGeom prst="rect">
            <a:avLst/>
          </a:prstGeom>
        </p:spPr>
      </p:pic>
      <p:pic>
        <p:nvPicPr>
          <p:cNvPr id="19" name="Image 18"/>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7890379" y="-66816"/>
            <a:ext cx="1299568" cy="1424929"/>
          </a:xfrm>
          <a:prstGeom prst="rect">
            <a:avLst/>
          </a:prstGeom>
        </p:spPr>
      </p:pic>
      <p:pic>
        <p:nvPicPr>
          <p:cNvPr id="20" name="Image 19"/>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5444748" y="-58693"/>
            <a:ext cx="2573079" cy="1408685"/>
          </a:xfrm>
          <a:prstGeom prst="rect">
            <a:avLst/>
          </a:prstGeom>
        </p:spPr>
      </p:pic>
    </p:spTree>
    <p:extLst>
      <p:ext uri="{BB962C8B-B14F-4D97-AF65-F5344CB8AC3E}">
        <p14:creationId xmlns:p14="http://schemas.microsoft.com/office/powerpoint/2010/main" val="30440968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971800" y="1992354"/>
            <a:ext cx="3616424" cy="1970046"/>
          </a:xfrm>
        </p:spPr>
        <p:txBody>
          <a:bodyPr>
            <a:noAutofit/>
          </a:bodyPr>
          <a:lstStyle/>
          <a:p>
            <a:pPr lvl="0">
              <a:spcBef>
                <a:spcPts val="0"/>
              </a:spcBef>
            </a:pPr>
            <a:r>
              <a:rPr lang="en" sz="4000" dirty="0" smtClean="0"/>
              <a:t>Real estate</a:t>
            </a:r>
            <a:endParaRPr lang="fr-FR" sz="2800" dirty="0"/>
          </a:p>
        </p:txBody>
      </p:sp>
      <p:sp>
        <p:nvSpPr>
          <p:cNvPr id="9" name="Text Placeholder 8"/>
          <p:cNvSpPr>
            <a:spLocks noGrp="1"/>
          </p:cNvSpPr>
          <p:nvPr>
            <p:ph type="body" idx="1"/>
          </p:nvPr>
        </p:nvSpPr>
        <p:spPr/>
        <p:txBody>
          <a:bodyPr vert="horz" lIns="91440" tIns="45720" rIns="91440" bIns="45720" rtlCol="0" anchor="b">
            <a:noAutofit/>
          </a:bodyPr>
          <a:lstStyle/>
          <a:p>
            <a:pPr>
              <a:spcBef>
                <a:spcPts val="0"/>
              </a:spcBef>
            </a:pPr>
            <a:r>
              <a:rPr lang="en" sz="2000" b="1" dirty="0" smtClean="0">
                <a:solidFill>
                  <a:prstClr val="black">
                    <a:lumMod val="75000"/>
                    <a:lumOff val="25000"/>
                  </a:prstClr>
                </a:solidFill>
              </a:rPr>
              <a:t>( </a:t>
            </a:r>
            <a:r>
              <a:rPr lang="en" sz="2000" b="1" dirty="0">
                <a:solidFill>
                  <a:prstClr val="black">
                    <a:lumMod val="75000"/>
                    <a:lumOff val="25000"/>
                  </a:prstClr>
                </a:solidFill>
              </a:rPr>
              <a:t>wildlife, national parks)</a:t>
            </a:r>
          </a:p>
        </p:txBody>
      </p:sp>
      <p:sp>
        <p:nvSpPr>
          <p:cNvPr id="14" name="Oval 18"/>
          <p:cNvSpPr/>
          <p:nvPr/>
        </p:nvSpPr>
        <p:spPr>
          <a:xfrm>
            <a:off x="879384" y="1988841"/>
            <a:ext cx="1820408" cy="18002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sp>
        <p:nvSpPr>
          <p:cNvPr id="11" name="TextBox 13"/>
          <p:cNvSpPr txBox="1"/>
          <p:nvPr/>
        </p:nvSpPr>
        <p:spPr>
          <a:xfrm>
            <a:off x="1316392" y="1916832"/>
            <a:ext cx="1239384" cy="2736303"/>
          </a:xfrm>
          <a:prstGeom prst="rect">
            <a:avLst/>
          </a:prstGeom>
          <a:noFill/>
        </p:spPr>
        <p:txBody>
          <a:bodyPr wrap="square" rtlCol="0">
            <a:spAutoFit/>
          </a:bodyPr>
          <a:lstStyle/>
          <a:p>
            <a:r>
              <a:rPr lang="en" sz="11800" b="1" dirty="0">
                <a:solidFill>
                  <a:srgbClr val="F26200">
                    <a:alpha val="40000"/>
                  </a:srgbClr>
                </a:solidFill>
                <a:latin typeface="+mj-lt"/>
                <a:cs typeface="Arial" pitchFamily="34" charset="0"/>
              </a:rPr>
              <a:t>1</a:t>
            </a:r>
          </a:p>
        </p:txBody>
      </p:sp>
      <p:pic>
        <p:nvPicPr>
          <p:cNvPr id="15" name="Image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
        <p:nvSpPr>
          <p:cNvPr id="10" name="Oval 3"/>
          <p:cNvSpPr/>
          <p:nvPr/>
        </p:nvSpPr>
        <p:spPr>
          <a:xfrm>
            <a:off x="663360" y="1732994"/>
            <a:ext cx="2252456" cy="2277853"/>
          </a:xfrm>
          <a:prstGeom prst="ellipse">
            <a:avLst/>
          </a:prstGeom>
          <a:solidFill>
            <a:schemeClr val="accent6">
              <a:lumMod val="75000"/>
            </a:schemeClr>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6" name="Oval 19"/>
          <p:cNvSpPr/>
          <p:nvPr/>
        </p:nvSpPr>
        <p:spPr>
          <a:xfrm>
            <a:off x="905986" y="2154818"/>
            <a:ext cx="1733596" cy="1434204"/>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2" name="TextBox 14"/>
          <p:cNvSpPr txBox="1"/>
          <p:nvPr/>
        </p:nvSpPr>
        <p:spPr>
          <a:xfrm>
            <a:off x="1268689" y="1844824"/>
            <a:ext cx="1334789" cy="1908215"/>
          </a:xfrm>
          <a:prstGeom prst="rect">
            <a:avLst/>
          </a:prstGeom>
          <a:noFill/>
        </p:spPr>
        <p:txBody>
          <a:bodyPr wrap="square" rtlCol="0">
            <a:spAutoFit/>
          </a:bodyPr>
          <a:lstStyle/>
          <a:p>
            <a:r>
              <a:rPr lang="en" sz="11800" b="1" dirty="0" smtClean="0">
                <a:solidFill>
                  <a:schemeClr val="tx1">
                    <a:lumMod val="10000"/>
                    <a:lumOff val="90000"/>
                    <a:alpha val="40000"/>
                  </a:schemeClr>
                </a:solidFill>
                <a:latin typeface="+mj-lt"/>
                <a:cs typeface="Arial" pitchFamily="34" charset="0"/>
              </a:rPr>
              <a:t>7</a:t>
            </a:r>
            <a:endParaRPr lang="en" sz="11800" b="1" dirty="0">
              <a:solidFill>
                <a:schemeClr val="tx1">
                  <a:lumMod val="10000"/>
                  <a:lumOff val="90000"/>
                  <a:alpha val="40000"/>
                </a:schemeClr>
              </a:solidFill>
              <a:latin typeface="+mj-lt"/>
              <a:cs typeface="Arial" pitchFamily="34" charset="0"/>
            </a:endParaRPr>
          </a:p>
        </p:txBody>
      </p:sp>
    </p:spTree>
    <p:extLst>
      <p:ext uri="{BB962C8B-B14F-4D97-AF65-F5344CB8AC3E}">
        <p14:creationId xmlns:p14="http://schemas.microsoft.com/office/powerpoint/2010/main" val="2597334305"/>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extBox 22"/>
          <p:cNvSpPr txBox="1"/>
          <p:nvPr/>
        </p:nvSpPr>
        <p:spPr>
          <a:xfrm>
            <a:off x="107504" y="2210380"/>
            <a:ext cx="8928992" cy="3587397"/>
          </a:xfrm>
          <a:prstGeom prst="rect">
            <a:avLst/>
          </a:prstGeom>
          <a:noFill/>
        </p:spPr>
        <p:txBody>
          <a:bodyPr wrap="square" lIns="91440" rtlCol="0">
            <a:noAutofit/>
          </a:bodyPr>
          <a:lstStyle/>
          <a:p>
            <a:pPr>
              <a:spcBef>
                <a:spcPts val="300"/>
              </a:spcBef>
              <a:spcAft>
                <a:spcPts val="300"/>
              </a:spcAft>
            </a:pPr>
            <a:r>
              <a:rPr lang="en-US" sz="1300" b="1" dirty="0"/>
              <a:t>1</a:t>
            </a:r>
            <a:r>
              <a:rPr lang="en-US" sz="1300" b="1" dirty="0"/>
              <a:t>. </a:t>
            </a:r>
            <a:r>
              <a:rPr lang="en-US" sz="1300" b="1" dirty="0" smtClean="0"/>
              <a:t>Market Research</a:t>
            </a:r>
            <a:r>
              <a:rPr lang="en-US" sz="1300" dirty="0" smtClean="0"/>
              <a:t>: </a:t>
            </a:r>
            <a:r>
              <a:rPr lang="en-US" sz="1300" dirty="0"/>
              <a:t>Analyze factors like population growth, urbanization trends, economic indicators, and demand for different property types in specific regions.</a:t>
            </a:r>
          </a:p>
          <a:p>
            <a:pPr>
              <a:spcBef>
                <a:spcPts val="300"/>
              </a:spcBef>
              <a:spcAft>
                <a:spcPts val="300"/>
              </a:spcAft>
            </a:pPr>
            <a:r>
              <a:rPr lang="en-US" sz="1300" b="1" dirty="0"/>
              <a:t>2</a:t>
            </a:r>
            <a:r>
              <a:rPr lang="en-US" sz="1300" b="1" dirty="0"/>
              <a:t>. </a:t>
            </a:r>
            <a:r>
              <a:rPr lang="en-US" sz="1300" b="1" dirty="0" smtClean="0"/>
              <a:t>Local Partnerships</a:t>
            </a:r>
            <a:r>
              <a:rPr lang="en-US" sz="1300" dirty="0" smtClean="0"/>
              <a:t>: </a:t>
            </a:r>
            <a:r>
              <a:rPr lang="en-US" sz="1300" dirty="0"/>
              <a:t>Collaborate with local real estate professionals for insights, regulatory guidance, and access to resources.</a:t>
            </a:r>
          </a:p>
          <a:p>
            <a:pPr>
              <a:spcBef>
                <a:spcPts val="300"/>
              </a:spcBef>
              <a:spcAft>
                <a:spcPts val="300"/>
              </a:spcAft>
            </a:pPr>
            <a:r>
              <a:rPr lang="en-US" sz="1300" b="1" dirty="0"/>
              <a:t>3</a:t>
            </a:r>
            <a:r>
              <a:rPr lang="en-US" sz="1300" b="1" dirty="0"/>
              <a:t>. </a:t>
            </a:r>
            <a:r>
              <a:rPr lang="en-US" sz="1300" b="1" dirty="0" smtClean="0"/>
              <a:t>Property Types</a:t>
            </a:r>
            <a:r>
              <a:rPr lang="en-US" sz="1300" dirty="0" smtClean="0"/>
              <a:t>: </a:t>
            </a:r>
            <a:r>
              <a:rPr lang="en-US" sz="1300" dirty="0"/>
              <a:t>Assess which property types (residential, commercial, etc.) align with your investment goals and risk tolerance.</a:t>
            </a:r>
          </a:p>
          <a:p>
            <a:pPr>
              <a:spcBef>
                <a:spcPts val="300"/>
              </a:spcBef>
              <a:spcAft>
                <a:spcPts val="300"/>
              </a:spcAft>
            </a:pPr>
            <a:r>
              <a:rPr lang="en-US" sz="1300" b="1" dirty="0"/>
              <a:t>4</a:t>
            </a:r>
            <a:r>
              <a:rPr lang="en-US" sz="1300" b="1" dirty="0"/>
              <a:t>. </a:t>
            </a:r>
            <a:r>
              <a:rPr lang="en-US" sz="1300" b="1" dirty="0" smtClean="0"/>
              <a:t>Risk Assessment</a:t>
            </a:r>
            <a:r>
              <a:rPr lang="en-US" sz="1300" dirty="0" smtClean="0"/>
              <a:t>: </a:t>
            </a:r>
            <a:r>
              <a:rPr lang="en-US" sz="1300" dirty="0"/>
              <a:t>Evaluate risks like political stability, regulatory hurdles, currency fluctuations, and market volatility. Implement risk management strategies and seek professional advice.</a:t>
            </a:r>
          </a:p>
          <a:p>
            <a:pPr>
              <a:spcBef>
                <a:spcPts val="300"/>
              </a:spcBef>
              <a:spcAft>
                <a:spcPts val="300"/>
              </a:spcAft>
            </a:pPr>
            <a:r>
              <a:rPr lang="en-US" sz="1300" b="1" dirty="0"/>
              <a:t>5</a:t>
            </a:r>
            <a:r>
              <a:rPr lang="en-US" sz="1300" b="1" dirty="0"/>
              <a:t>. </a:t>
            </a:r>
            <a:r>
              <a:rPr lang="en-US" sz="1300" b="1" dirty="0" smtClean="0"/>
              <a:t>Infrastructure Development</a:t>
            </a:r>
            <a:r>
              <a:rPr lang="en-US" sz="1300" dirty="0" smtClean="0"/>
              <a:t>: </a:t>
            </a:r>
            <a:r>
              <a:rPr lang="en-US" sz="1300" dirty="0"/>
              <a:t>Consider the impact of infrastructure improvements on property values and economic growth.</a:t>
            </a:r>
          </a:p>
          <a:p>
            <a:pPr>
              <a:spcBef>
                <a:spcPts val="300"/>
              </a:spcBef>
              <a:spcAft>
                <a:spcPts val="300"/>
              </a:spcAft>
            </a:pPr>
            <a:r>
              <a:rPr lang="en-US" sz="1300" b="1" dirty="0"/>
              <a:t>6</a:t>
            </a:r>
            <a:r>
              <a:rPr lang="en-US" sz="1300" b="1" dirty="0"/>
              <a:t>. </a:t>
            </a:r>
            <a:r>
              <a:rPr lang="en-US" sz="1300" b="1" dirty="0" smtClean="0"/>
              <a:t>Due Diligence</a:t>
            </a:r>
            <a:r>
              <a:rPr lang="en-US" sz="1300" dirty="0" smtClean="0"/>
              <a:t>: </a:t>
            </a:r>
            <a:r>
              <a:rPr lang="en-US" sz="1300" dirty="0"/>
              <a:t>Conduct thorough property inspections, financial analysis, legal assessments, and compliance checks.</a:t>
            </a:r>
          </a:p>
          <a:p>
            <a:pPr>
              <a:spcBef>
                <a:spcPts val="300"/>
              </a:spcBef>
              <a:spcAft>
                <a:spcPts val="300"/>
              </a:spcAft>
            </a:pPr>
            <a:r>
              <a:rPr lang="en-US" sz="1300" b="1" dirty="0"/>
              <a:t>7</a:t>
            </a:r>
            <a:r>
              <a:rPr lang="en-US" sz="1300" b="1" dirty="0"/>
              <a:t>. </a:t>
            </a:r>
            <a:r>
              <a:rPr lang="en-US" sz="1300" b="1" dirty="0" smtClean="0"/>
              <a:t>Long-Term Perspective</a:t>
            </a:r>
            <a:r>
              <a:rPr lang="en-US" sz="1300" dirty="0" smtClean="0"/>
              <a:t>: </a:t>
            </a:r>
            <a:r>
              <a:rPr lang="en-US" sz="1300" dirty="0"/>
              <a:t>Embrace a patient approach to achieve sustainable returns and positive impact on local communities.</a:t>
            </a:r>
          </a:p>
          <a:p>
            <a:pPr>
              <a:spcBef>
                <a:spcPts val="300"/>
              </a:spcBef>
              <a:spcAft>
                <a:spcPts val="300"/>
              </a:spcAft>
            </a:pPr>
            <a:r>
              <a:rPr lang="en-US" sz="1300" b="1" dirty="0"/>
              <a:t>8</a:t>
            </a:r>
            <a:r>
              <a:rPr lang="en-US" sz="1300" b="1" dirty="0"/>
              <a:t>. </a:t>
            </a:r>
            <a:r>
              <a:rPr lang="en-US" sz="1300" b="1" dirty="0" smtClean="0"/>
              <a:t>Diversification</a:t>
            </a:r>
            <a:r>
              <a:rPr lang="en-US" sz="1300" dirty="0" smtClean="0"/>
              <a:t>: </a:t>
            </a:r>
            <a:r>
              <a:rPr lang="en-US" sz="1300" dirty="0"/>
              <a:t>Spread risk and capture opportunities by investing in different markets and property types across Africa</a:t>
            </a:r>
            <a:r>
              <a:rPr lang="en-US" sz="1300" dirty="0" smtClean="0"/>
              <a:t>.</a:t>
            </a:r>
          </a:p>
          <a:p>
            <a:endParaRPr lang="en-US" sz="500" dirty="0"/>
          </a:p>
          <a:p>
            <a:pPr algn="just"/>
            <a:r>
              <a:rPr lang="en-US" sz="1400" b="1" dirty="0" smtClean="0"/>
              <a:t>Remember</a:t>
            </a:r>
            <a:r>
              <a:rPr lang="en-US" sz="1400" b="1" dirty="0"/>
              <a:t>, investing in African real estate requires a deep understanding of local market dynamics, regulatory environments, and cultural nuances. Engaging with local experts, conducting thorough due diligence, and staying informed about market trends are crucial for success. Consult with financial advisors, legal professionals, and real estate experts specializing in African markets to develop a well-informed investment strategy. </a:t>
            </a:r>
            <a:endParaRPr lang="en-US" sz="1300" b="1" dirty="0"/>
          </a:p>
        </p:txBody>
      </p:sp>
      <p:sp>
        <p:nvSpPr>
          <p:cNvPr id="21" name="Title 3"/>
          <p:cNvSpPr txBox="1">
            <a:spLocks/>
          </p:cNvSpPr>
          <p:nvPr/>
        </p:nvSpPr>
        <p:spPr>
          <a:xfrm>
            <a:off x="107504" y="6093296"/>
            <a:ext cx="2707301" cy="692696"/>
          </a:xfrm>
          <a:prstGeom prst="rect">
            <a:avLst/>
          </a:prstGeom>
        </p:spPr>
        <p:txBody>
          <a:bodyPr>
            <a:noAutofit/>
          </a:bodyPr>
          <a:lstStyle>
            <a:lvl1pPr algn="ctr" defTabSz="914400" rtl="0" eaLnBrk="1" latinLnBrk="0" hangingPunct="1">
              <a:spcBef>
                <a:spcPct val="0"/>
              </a:spcBef>
              <a:buNone/>
              <a:defRPr kumimoji="0" lang="fr-FR" sz="4400" kern="1200">
                <a:solidFill>
                  <a:schemeClr val="tx1"/>
                </a:solidFill>
                <a:latin typeface="+mj-lt"/>
                <a:ea typeface="+mj-ea"/>
                <a:cs typeface="+mj-cs"/>
              </a:defRPr>
            </a:lvl1pPr>
          </a:lstStyle>
          <a:p>
            <a:pPr algn="l">
              <a:spcBef>
                <a:spcPts val="0"/>
              </a:spcBef>
            </a:pPr>
            <a:r>
              <a:rPr lang="en" sz="3600" dirty="0" smtClean="0">
                <a:effectLst>
                  <a:outerShdw blurRad="38100" dist="38100" dir="2700000" algn="tl">
                    <a:srgbClr val="000000">
                      <a:alpha val="43137"/>
                    </a:srgbClr>
                  </a:outerShdw>
                </a:effectLst>
              </a:rPr>
              <a:t>Real Estate</a:t>
            </a:r>
            <a:endParaRPr lang="fr-FR" sz="2400" dirty="0">
              <a:effectLst>
                <a:outerShdw blurRad="38100" dist="38100" dir="2700000" algn="tl">
                  <a:srgbClr val="000000">
                    <a:alpha val="43137"/>
                  </a:srgbClr>
                </a:outerShdw>
              </a:effectLst>
            </a:endParaRPr>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pic>
        <p:nvPicPr>
          <p:cNvPr id="3" name="Imag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77021" y="102032"/>
            <a:ext cx="3536626" cy="1285344"/>
          </a:xfrm>
          <a:prstGeom prst="rect">
            <a:avLst/>
          </a:prstGeom>
        </p:spPr>
      </p:pic>
      <p:pic>
        <p:nvPicPr>
          <p:cNvPr id="8" name="Imag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102031"/>
            <a:ext cx="2309288" cy="1298975"/>
          </a:xfrm>
          <a:prstGeom prst="rect">
            <a:avLst/>
          </a:prstGeom>
        </p:spPr>
      </p:pic>
      <p:pic>
        <p:nvPicPr>
          <p:cNvPr id="9" name="Imag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360527" y="927412"/>
            <a:ext cx="1802607" cy="1199553"/>
          </a:xfrm>
          <a:prstGeom prst="rect">
            <a:avLst/>
          </a:prstGeom>
        </p:spPr>
      </p:pic>
      <p:pic>
        <p:nvPicPr>
          <p:cNvPr id="10" name="Imag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929633" y="115664"/>
            <a:ext cx="2448272" cy="1285343"/>
          </a:xfrm>
          <a:prstGeom prst="rect">
            <a:avLst/>
          </a:prstGeom>
        </p:spPr>
      </p:pic>
      <p:pic>
        <p:nvPicPr>
          <p:cNvPr id="11" name="Image 1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360527" y="120724"/>
            <a:ext cx="1802607" cy="1247959"/>
          </a:xfrm>
          <a:prstGeom prst="rect">
            <a:avLst/>
          </a:prstGeom>
        </p:spPr>
      </p:pic>
      <p:sp>
        <p:nvSpPr>
          <p:cNvPr id="12" name="Rectangle 11"/>
          <p:cNvSpPr/>
          <p:nvPr/>
        </p:nvSpPr>
        <p:spPr>
          <a:xfrm>
            <a:off x="21779" y="1471717"/>
            <a:ext cx="7338748" cy="738664"/>
          </a:xfrm>
          <a:prstGeom prst="rect">
            <a:avLst/>
          </a:prstGeom>
        </p:spPr>
        <p:txBody>
          <a:bodyPr wrap="square">
            <a:spAutoFit/>
          </a:bodyPr>
          <a:lstStyle/>
          <a:p>
            <a:pPr algn="just"/>
            <a:r>
              <a:rPr lang="en-US" sz="1400" dirty="0"/>
              <a:t>Investing in real estate in Africa can be a lucrative opportunity due to the continent's rapid urbanization, growing population, and increasing demand for housing and commercial spaces. To succeed, investors should consider:</a:t>
            </a:r>
            <a:endParaRPr lang="en-US" sz="1400" dirty="0"/>
          </a:p>
        </p:txBody>
      </p:sp>
    </p:spTree>
    <p:extLst>
      <p:ext uri="{BB962C8B-B14F-4D97-AF65-F5344CB8AC3E}">
        <p14:creationId xmlns:p14="http://schemas.microsoft.com/office/powerpoint/2010/main" val="31170142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971800" y="1992354"/>
            <a:ext cx="3400400" cy="1970046"/>
          </a:xfrm>
        </p:spPr>
        <p:txBody>
          <a:bodyPr>
            <a:noAutofit/>
          </a:bodyPr>
          <a:lstStyle/>
          <a:p>
            <a:pPr lvl="0">
              <a:spcBef>
                <a:spcPts val="0"/>
              </a:spcBef>
            </a:pPr>
            <a:r>
              <a:rPr lang="en" sz="4000" dirty="0" smtClean="0"/>
              <a:t>EDUCATION</a:t>
            </a:r>
            <a:endParaRPr lang="fr-FR" sz="2800" dirty="0"/>
          </a:p>
        </p:txBody>
      </p:sp>
      <p:sp>
        <p:nvSpPr>
          <p:cNvPr id="9" name="Text Placeholder 8"/>
          <p:cNvSpPr>
            <a:spLocks noGrp="1"/>
          </p:cNvSpPr>
          <p:nvPr>
            <p:ph type="body" idx="1"/>
          </p:nvPr>
        </p:nvSpPr>
        <p:spPr/>
        <p:txBody>
          <a:bodyPr vert="horz" lIns="91440" tIns="45720" rIns="91440" bIns="45720" rtlCol="0" anchor="b">
            <a:noAutofit/>
          </a:bodyPr>
          <a:lstStyle/>
          <a:p>
            <a:pPr>
              <a:spcBef>
                <a:spcPts val="0"/>
              </a:spcBef>
            </a:pPr>
            <a:r>
              <a:rPr lang="en" sz="2000" b="1" dirty="0" smtClean="0">
                <a:solidFill>
                  <a:prstClr val="black">
                    <a:lumMod val="75000"/>
                    <a:lumOff val="25000"/>
                  </a:prstClr>
                </a:solidFill>
              </a:rPr>
              <a:t>( </a:t>
            </a:r>
            <a:r>
              <a:rPr lang="en" sz="2000" b="1" dirty="0">
                <a:solidFill>
                  <a:prstClr val="black">
                    <a:lumMod val="75000"/>
                    <a:lumOff val="25000"/>
                  </a:prstClr>
                </a:solidFill>
              </a:rPr>
              <a:t>wildlife, national parks)</a:t>
            </a:r>
          </a:p>
        </p:txBody>
      </p:sp>
      <p:sp>
        <p:nvSpPr>
          <p:cNvPr id="14" name="Oval 18"/>
          <p:cNvSpPr/>
          <p:nvPr/>
        </p:nvSpPr>
        <p:spPr>
          <a:xfrm>
            <a:off x="879384" y="1988841"/>
            <a:ext cx="1820408" cy="18002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       </a:t>
            </a:r>
          </a:p>
        </p:txBody>
      </p:sp>
      <p:sp>
        <p:nvSpPr>
          <p:cNvPr id="11" name="TextBox 13"/>
          <p:cNvSpPr txBox="1"/>
          <p:nvPr/>
        </p:nvSpPr>
        <p:spPr>
          <a:xfrm>
            <a:off x="1316392" y="1916832"/>
            <a:ext cx="1239384" cy="2736303"/>
          </a:xfrm>
          <a:prstGeom prst="rect">
            <a:avLst/>
          </a:prstGeom>
          <a:noFill/>
        </p:spPr>
        <p:txBody>
          <a:bodyPr wrap="square" rtlCol="0">
            <a:spAutoFit/>
          </a:bodyPr>
          <a:lstStyle/>
          <a:p>
            <a:r>
              <a:rPr lang="en" sz="11800" b="1" dirty="0">
                <a:solidFill>
                  <a:srgbClr val="F26200">
                    <a:alpha val="40000"/>
                  </a:srgbClr>
                </a:solidFill>
                <a:latin typeface="+mj-lt"/>
                <a:cs typeface="Arial" pitchFamily="34" charset="0"/>
              </a:rPr>
              <a:t>1</a:t>
            </a:r>
          </a:p>
        </p:txBody>
      </p:sp>
      <p:pic>
        <p:nvPicPr>
          <p:cNvPr id="15" name="Image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
        <p:nvSpPr>
          <p:cNvPr id="10" name="Oval 3"/>
          <p:cNvSpPr/>
          <p:nvPr/>
        </p:nvSpPr>
        <p:spPr>
          <a:xfrm>
            <a:off x="663360" y="1732994"/>
            <a:ext cx="2252456" cy="2277853"/>
          </a:xfrm>
          <a:prstGeom prst="ellipse">
            <a:avLst/>
          </a:prstGeom>
          <a:solidFill>
            <a:schemeClr val="tx1">
              <a:lumMod val="75000"/>
              <a:lumOff val="25000"/>
            </a:schemeClr>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6" name="Oval 19"/>
          <p:cNvSpPr/>
          <p:nvPr/>
        </p:nvSpPr>
        <p:spPr>
          <a:xfrm>
            <a:off x="905986" y="2154818"/>
            <a:ext cx="1733596" cy="1434204"/>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t>       </a:t>
            </a:r>
          </a:p>
        </p:txBody>
      </p:sp>
      <p:sp>
        <p:nvSpPr>
          <p:cNvPr id="12" name="TextBox 14"/>
          <p:cNvSpPr txBox="1"/>
          <p:nvPr/>
        </p:nvSpPr>
        <p:spPr>
          <a:xfrm>
            <a:off x="1268689" y="1844824"/>
            <a:ext cx="1334789" cy="1908215"/>
          </a:xfrm>
          <a:prstGeom prst="rect">
            <a:avLst/>
          </a:prstGeom>
          <a:noFill/>
        </p:spPr>
        <p:txBody>
          <a:bodyPr wrap="square" rtlCol="0">
            <a:spAutoFit/>
          </a:bodyPr>
          <a:lstStyle/>
          <a:p>
            <a:r>
              <a:rPr lang="en" sz="11800" b="1" dirty="0" smtClean="0">
                <a:solidFill>
                  <a:schemeClr val="tx1">
                    <a:lumMod val="10000"/>
                    <a:lumOff val="90000"/>
                    <a:alpha val="40000"/>
                  </a:schemeClr>
                </a:solidFill>
                <a:latin typeface="+mj-lt"/>
                <a:cs typeface="Arial" pitchFamily="34" charset="0"/>
              </a:rPr>
              <a:t>8</a:t>
            </a:r>
            <a:endParaRPr lang="en" sz="11800" b="1" dirty="0">
              <a:solidFill>
                <a:schemeClr val="tx1">
                  <a:lumMod val="10000"/>
                  <a:lumOff val="90000"/>
                  <a:alpha val="40000"/>
                </a:schemeClr>
              </a:solidFill>
              <a:latin typeface="+mj-lt"/>
              <a:cs typeface="Arial" pitchFamily="34" charset="0"/>
            </a:endParaRPr>
          </a:p>
        </p:txBody>
      </p:sp>
    </p:spTree>
    <p:extLst>
      <p:ext uri="{BB962C8B-B14F-4D97-AF65-F5344CB8AC3E}">
        <p14:creationId xmlns:p14="http://schemas.microsoft.com/office/powerpoint/2010/main" val="3393912979"/>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extBox 22"/>
          <p:cNvSpPr txBox="1"/>
          <p:nvPr/>
        </p:nvSpPr>
        <p:spPr>
          <a:xfrm>
            <a:off x="89765" y="1628800"/>
            <a:ext cx="8928992" cy="4176464"/>
          </a:xfrm>
          <a:prstGeom prst="rect">
            <a:avLst/>
          </a:prstGeom>
          <a:noFill/>
        </p:spPr>
        <p:txBody>
          <a:bodyPr wrap="square" lIns="91440" rtlCol="0">
            <a:normAutofit fontScale="85000" lnSpcReduction="20000"/>
          </a:bodyPr>
          <a:lstStyle/>
          <a:p>
            <a:pPr algn="just">
              <a:buClr>
                <a:prstClr val="black">
                  <a:lumMod val="50000"/>
                  <a:lumOff val="50000"/>
                </a:prstClr>
              </a:buClr>
              <a:buSzPct val="94000"/>
            </a:pPr>
            <a:r>
              <a:rPr lang="en-US" dirty="0">
                <a:solidFill>
                  <a:prstClr val="black">
                    <a:lumMod val="75000"/>
                    <a:lumOff val="25000"/>
                  </a:prstClr>
                </a:solidFill>
              </a:rPr>
              <a:t>The education sector in Africa offers a significant investment opportunity, driven by factors signaling growth and potential returns. Here are key points on why investing in African education can be lucrative:</a:t>
            </a:r>
          </a:p>
          <a:p>
            <a:pPr algn="just">
              <a:buClr>
                <a:prstClr val="black">
                  <a:lumMod val="50000"/>
                  <a:lumOff val="50000"/>
                </a:prstClr>
              </a:buClr>
              <a:buSzPct val="94000"/>
            </a:pPr>
            <a:endParaRPr lang="en-US" dirty="0">
              <a:solidFill>
                <a:prstClr val="black">
                  <a:lumMod val="75000"/>
                  <a:lumOff val="25000"/>
                </a:prstClr>
              </a:solidFill>
            </a:endParaRPr>
          </a:p>
          <a:p>
            <a:pPr algn="just">
              <a:buClr>
                <a:prstClr val="black">
                  <a:lumMod val="50000"/>
                  <a:lumOff val="50000"/>
                </a:prstClr>
              </a:buClr>
              <a:buSzPct val="94000"/>
            </a:pPr>
            <a:r>
              <a:rPr lang="en-US" b="1" dirty="0">
                <a:solidFill>
                  <a:prstClr val="black">
                    <a:lumMod val="75000"/>
                    <a:lumOff val="25000"/>
                  </a:prstClr>
                </a:solidFill>
              </a:rPr>
              <a:t>1. </a:t>
            </a:r>
            <a:r>
              <a:rPr lang="en-US" b="1" dirty="0" smtClean="0">
                <a:solidFill>
                  <a:prstClr val="black">
                    <a:lumMod val="75000"/>
                    <a:lumOff val="25000"/>
                  </a:prstClr>
                </a:solidFill>
              </a:rPr>
              <a:t>Rising </a:t>
            </a:r>
            <a:r>
              <a:rPr lang="en-US" b="1" dirty="0">
                <a:solidFill>
                  <a:prstClr val="black">
                    <a:lumMod val="75000"/>
                    <a:lumOff val="25000"/>
                  </a:prstClr>
                </a:solidFill>
              </a:rPr>
              <a:t>Demand for Quality </a:t>
            </a:r>
            <a:r>
              <a:rPr lang="en-US" b="1" dirty="0" smtClean="0">
                <a:solidFill>
                  <a:prstClr val="black">
                    <a:lumMod val="75000"/>
                    <a:lumOff val="25000"/>
                  </a:prstClr>
                </a:solidFill>
              </a:rPr>
              <a:t>Education</a:t>
            </a:r>
            <a:r>
              <a:rPr lang="en-US" dirty="0" smtClean="0">
                <a:solidFill>
                  <a:prstClr val="black">
                    <a:lumMod val="75000"/>
                    <a:lumOff val="25000"/>
                  </a:prstClr>
                </a:solidFill>
              </a:rPr>
              <a:t>: </a:t>
            </a:r>
            <a:r>
              <a:rPr lang="en-US" dirty="0">
                <a:solidFill>
                  <a:prstClr val="black">
                    <a:lumMod val="75000"/>
                    <a:lumOff val="25000"/>
                  </a:prstClr>
                </a:solidFill>
              </a:rPr>
              <a:t>Increasing demand for quality education in Africa due to population growth and urbanization fuels opportunities in private schools, vocational training, and online learning.</a:t>
            </a:r>
          </a:p>
          <a:p>
            <a:pPr algn="just">
              <a:buClr>
                <a:prstClr val="black">
                  <a:lumMod val="50000"/>
                  <a:lumOff val="50000"/>
                </a:prstClr>
              </a:buClr>
              <a:buSzPct val="94000"/>
            </a:pPr>
            <a:endParaRPr lang="en-US" dirty="0">
              <a:solidFill>
                <a:prstClr val="black">
                  <a:lumMod val="75000"/>
                  <a:lumOff val="25000"/>
                </a:prstClr>
              </a:solidFill>
            </a:endParaRPr>
          </a:p>
          <a:p>
            <a:pPr algn="just">
              <a:buClr>
                <a:prstClr val="black">
                  <a:lumMod val="50000"/>
                  <a:lumOff val="50000"/>
                </a:prstClr>
              </a:buClr>
              <a:buSzPct val="94000"/>
            </a:pPr>
            <a:r>
              <a:rPr lang="en-US" b="1" dirty="0">
                <a:solidFill>
                  <a:prstClr val="black">
                    <a:lumMod val="75000"/>
                    <a:lumOff val="25000"/>
                  </a:prstClr>
                </a:solidFill>
              </a:rPr>
              <a:t>2. </a:t>
            </a:r>
            <a:r>
              <a:rPr lang="en-US" b="1" dirty="0" smtClean="0">
                <a:solidFill>
                  <a:prstClr val="black">
                    <a:lumMod val="75000"/>
                    <a:lumOff val="25000"/>
                  </a:prstClr>
                </a:solidFill>
              </a:rPr>
              <a:t>Improving Infrastructure</a:t>
            </a:r>
            <a:r>
              <a:rPr lang="en-US" dirty="0" smtClean="0">
                <a:solidFill>
                  <a:prstClr val="black">
                    <a:lumMod val="75000"/>
                    <a:lumOff val="25000"/>
                  </a:prstClr>
                </a:solidFill>
              </a:rPr>
              <a:t>: </a:t>
            </a:r>
            <a:r>
              <a:rPr lang="en-US" dirty="0">
                <a:solidFill>
                  <a:prstClr val="black">
                    <a:lumMod val="75000"/>
                    <a:lumOff val="25000"/>
                  </a:prstClr>
                </a:solidFill>
              </a:rPr>
              <a:t>African countries are enhancing education infrastructure, creating partnerships with private investors to meet the rising need for quality education.</a:t>
            </a:r>
          </a:p>
          <a:p>
            <a:pPr algn="just">
              <a:buClr>
                <a:prstClr val="black">
                  <a:lumMod val="50000"/>
                  <a:lumOff val="50000"/>
                </a:prstClr>
              </a:buClr>
              <a:buSzPct val="94000"/>
            </a:pPr>
            <a:endParaRPr lang="en-US" dirty="0">
              <a:solidFill>
                <a:prstClr val="black">
                  <a:lumMod val="75000"/>
                  <a:lumOff val="25000"/>
                </a:prstClr>
              </a:solidFill>
            </a:endParaRPr>
          </a:p>
          <a:p>
            <a:pPr algn="just">
              <a:buClr>
                <a:prstClr val="black">
                  <a:lumMod val="50000"/>
                  <a:lumOff val="50000"/>
                </a:prstClr>
              </a:buClr>
              <a:buSzPct val="94000"/>
            </a:pPr>
            <a:r>
              <a:rPr lang="en-US" b="1" dirty="0">
                <a:solidFill>
                  <a:prstClr val="black">
                    <a:lumMod val="75000"/>
                    <a:lumOff val="25000"/>
                  </a:prstClr>
                </a:solidFill>
              </a:rPr>
              <a:t>3. </a:t>
            </a:r>
            <a:r>
              <a:rPr lang="en-US" b="1" dirty="0" smtClean="0">
                <a:solidFill>
                  <a:prstClr val="black">
                    <a:lumMod val="75000"/>
                    <a:lumOff val="25000"/>
                  </a:prstClr>
                </a:solidFill>
              </a:rPr>
              <a:t>Technological Advancements</a:t>
            </a:r>
            <a:r>
              <a:rPr lang="en-US" dirty="0" smtClean="0">
                <a:solidFill>
                  <a:prstClr val="black">
                    <a:lumMod val="75000"/>
                    <a:lumOff val="25000"/>
                  </a:prstClr>
                </a:solidFill>
              </a:rPr>
              <a:t>: </a:t>
            </a:r>
            <a:r>
              <a:rPr lang="en-US" dirty="0">
                <a:solidFill>
                  <a:prstClr val="black">
                    <a:lumMod val="75000"/>
                    <a:lumOff val="25000"/>
                  </a:prstClr>
                </a:solidFill>
              </a:rPr>
              <a:t>Adoption of technology in Africa enables innovative educational solutions like e-learning platforms and educational apps, offering profitable investment prospects in the </a:t>
            </a:r>
            <a:r>
              <a:rPr lang="en-US" b="1" dirty="0" err="1">
                <a:solidFill>
                  <a:prstClr val="black">
                    <a:lumMod val="75000"/>
                    <a:lumOff val="25000"/>
                  </a:prstClr>
                </a:solidFill>
              </a:rPr>
              <a:t>edtech</a:t>
            </a:r>
            <a:r>
              <a:rPr lang="en-US" b="1" dirty="0">
                <a:solidFill>
                  <a:prstClr val="black">
                    <a:lumMod val="75000"/>
                    <a:lumOff val="25000"/>
                  </a:prstClr>
                </a:solidFill>
              </a:rPr>
              <a:t> sector</a:t>
            </a:r>
            <a:r>
              <a:rPr lang="en-US" dirty="0">
                <a:solidFill>
                  <a:prstClr val="black">
                    <a:lumMod val="75000"/>
                    <a:lumOff val="25000"/>
                  </a:prstClr>
                </a:solidFill>
              </a:rPr>
              <a:t>.</a:t>
            </a:r>
          </a:p>
          <a:p>
            <a:pPr algn="just">
              <a:buClr>
                <a:prstClr val="black">
                  <a:lumMod val="50000"/>
                  <a:lumOff val="50000"/>
                </a:prstClr>
              </a:buClr>
              <a:buSzPct val="94000"/>
            </a:pPr>
            <a:endParaRPr lang="en-US" dirty="0">
              <a:solidFill>
                <a:prstClr val="black">
                  <a:lumMod val="75000"/>
                  <a:lumOff val="25000"/>
                </a:prstClr>
              </a:solidFill>
            </a:endParaRPr>
          </a:p>
          <a:p>
            <a:pPr algn="just">
              <a:buClr>
                <a:prstClr val="black">
                  <a:lumMod val="50000"/>
                  <a:lumOff val="50000"/>
                </a:prstClr>
              </a:buClr>
              <a:buSzPct val="94000"/>
            </a:pPr>
            <a:r>
              <a:rPr lang="en-US" b="1" dirty="0">
                <a:solidFill>
                  <a:prstClr val="black">
                    <a:lumMod val="75000"/>
                    <a:lumOff val="25000"/>
                  </a:prstClr>
                </a:solidFill>
              </a:rPr>
              <a:t>4. </a:t>
            </a:r>
            <a:r>
              <a:rPr lang="en-US" b="1" dirty="0" smtClean="0">
                <a:solidFill>
                  <a:prstClr val="black">
                    <a:lumMod val="75000"/>
                    <a:lumOff val="25000"/>
                  </a:prstClr>
                </a:solidFill>
              </a:rPr>
              <a:t>Youth Population</a:t>
            </a:r>
            <a:r>
              <a:rPr lang="en-US" dirty="0" smtClean="0">
                <a:solidFill>
                  <a:prstClr val="black">
                    <a:lumMod val="75000"/>
                    <a:lumOff val="25000"/>
                  </a:prstClr>
                </a:solidFill>
              </a:rPr>
              <a:t>: </a:t>
            </a:r>
            <a:r>
              <a:rPr lang="en-US" dirty="0">
                <a:solidFill>
                  <a:prstClr val="black">
                    <a:lumMod val="75000"/>
                    <a:lumOff val="25000"/>
                  </a:prstClr>
                </a:solidFill>
              </a:rPr>
              <a:t>With a large young population, Africa presents a growing market for educational services, from primary to tertiary education and vocational training programs.</a:t>
            </a:r>
          </a:p>
          <a:p>
            <a:pPr algn="just">
              <a:buClr>
                <a:prstClr val="black">
                  <a:lumMod val="50000"/>
                  <a:lumOff val="50000"/>
                </a:prstClr>
              </a:buClr>
              <a:buSzPct val="94000"/>
            </a:pPr>
            <a:endParaRPr lang="en-US" dirty="0">
              <a:solidFill>
                <a:prstClr val="black">
                  <a:lumMod val="75000"/>
                  <a:lumOff val="25000"/>
                </a:prstClr>
              </a:solidFill>
            </a:endParaRPr>
          </a:p>
          <a:p>
            <a:pPr algn="just">
              <a:buClr>
                <a:prstClr val="black">
                  <a:lumMod val="50000"/>
                  <a:lumOff val="50000"/>
                </a:prstClr>
              </a:buClr>
              <a:buSzPct val="94000"/>
            </a:pPr>
            <a:r>
              <a:rPr lang="en-US" b="1" dirty="0">
                <a:solidFill>
                  <a:prstClr val="black">
                    <a:lumMod val="75000"/>
                    <a:lumOff val="25000"/>
                  </a:prstClr>
                </a:solidFill>
              </a:rPr>
              <a:t>5. </a:t>
            </a:r>
            <a:r>
              <a:rPr lang="en-US" b="1" dirty="0" smtClean="0">
                <a:solidFill>
                  <a:prstClr val="black">
                    <a:lumMod val="75000"/>
                    <a:lumOff val="25000"/>
                  </a:prstClr>
                </a:solidFill>
              </a:rPr>
              <a:t>Government Support</a:t>
            </a:r>
            <a:r>
              <a:rPr lang="en-US" dirty="0" smtClean="0">
                <a:solidFill>
                  <a:prstClr val="black">
                    <a:lumMod val="75000"/>
                    <a:lumOff val="25000"/>
                  </a:prstClr>
                </a:solidFill>
              </a:rPr>
              <a:t>: </a:t>
            </a:r>
            <a:r>
              <a:rPr lang="en-US" dirty="0">
                <a:solidFill>
                  <a:prstClr val="black">
                    <a:lumMod val="75000"/>
                    <a:lumOff val="25000"/>
                  </a:prstClr>
                </a:solidFill>
              </a:rPr>
              <a:t>African governments prioritize education investment for economic growth and development goals, offering opportunities for investors through partnerships and incentives.</a:t>
            </a:r>
          </a:p>
          <a:p>
            <a:pPr algn="just">
              <a:buClr>
                <a:prstClr val="black">
                  <a:lumMod val="50000"/>
                  <a:lumOff val="50000"/>
                </a:prstClr>
              </a:buClr>
              <a:buSzPct val="94000"/>
            </a:pPr>
            <a:endParaRPr lang="en-US" dirty="0">
              <a:solidFill>
                <a:prstClr val="black">
                  <a:lumMod val="75000"/>
                  <a:lumOff val="25000"/>
                </a:prstClr>
              </a:solidFill>
            </a:endParaRPr>
          </a:p>
          <a:p>
            <a:pPr algn="just">
              <a:buClr>
                <a:prstClr val="black">
                  <a:lumMod val="50000"/>
                  <a:lumOff val="50000"/>
                </a:prstClr>
              </a:buClr>
              <a:buSzPct val="94000"/>
            </a:pPr>
            <a:r>
              <a:rPr lang="en-US" b="1" dirty="0">
                <a:solidFill>
                  <a:prstClr val="black">
                    <a:lumMod val="75000"/>
                    <a:lumOff val="25000"/>
                  </a:prstClr>
                </a:solidFill>
              </a:rPr>
              <a:t>Investing in African education not only yields financial returns but also enhances human capital, drives innovation, and promotes socioeconomic advancement. By meeting the demand for quality education, leveraging technology, and partnering with government initiatives, investors can shape the future of education in Africa and benefit from a thriving market.</a:t>
            </a:r>
            <a:endParaRPr lang="en-US" b="1" dirty="0">
              <a:solidFill>
                <a:prstClr val="black">
                  <a:lumMod val="75000"/>
                  <a:lumOff val="25000"/>
                </a:prstClr>
              </a:solidFill>
            </a:endParaRPr>
          </a:p>
        </p:txBody>
      </p:sp>
      <p:sp>
        <p:nvSpPr>
          <p:cNvPr id="21" name="Title 3"/>
          <p:cNvSpPr txBox="1">
            <a:spLocks/>
          </p:cNvSpPr>
          <p:nvPr/>
        </p:nvSpPr>
        <p:spPr>
          <a:xfrm>
            <a:off x="107504" y="6093296"/>
            <a:ext cx="2707301" cy="692696"/>
          </a:xfrm>
          <a:prstGeom prst="rect">
            <a:avLst/>
          </a:prstGeom>
        </p:spPr>
        <p:txBody>
          <a:bodyPr>
            <a:noAutofit/>
          </a:bodyPr>
          <a:lstStyle>
            <a:lvl1pPr algn="ctr" defTabSz="914400" rtl="0" eaLnBrk="1" latinLnBrk="0" hangingPunct="1">
              <a:spcBef>
                <a:spcPct val="0"/>
              </a:spcBef>
              <a:buNone/>
              <a:defRPr kumimoji="0" lang="fr-FR" sz="4400" kern="1200">
                <a:solidFill>
                  <a:schemeClr val="tx1"/>
                </a:solidFill>
                <a:latin typeface="+mj-lt"/>
                <a:ea typeface="+mj-ea"/>
                <a:cs typeface="+mj-cs"/>
              </a:defRPr>
            </a:lvl1pPr>
          </a:lstStyle>
          <a:p>
            <a:pPr algn="l">
              <a:spcBef>
                <a:spcPts val="0"/>
              </a:spcBef>
            </a:pPr>
            <a:r>
              <a:rPr lang="en" sz="3600" dirty="0" smtClean="0">
                <a:effectLst>
                  <a:outerShdw blurRad="38100" dist="38100" dir="2700000" algn="tl">
                    <a:srgbClr val="000000">
                      <a:alpha val="43137"/>
                    </a:srgbClr>
                  </a:outerShdw>
                </a:effectLst>
              </a:rPr>
              <a:t>Education</a:t>
            </a:r>
            <a:endParaRPr lang="fr-FR" sz="2400" dirty="0">
              <a:effectLst>
                <a:outerShdw blurRad="38100" dist="38100" dir="2700000" algn="tl">
                  <a:srgbClr val="000000">
                    <a:alpha val="43137"/>
                  </a:srgbClr>
                </a:outerShdw>
              </a:effectLst>
            </a:endParaRPr>
          </a:p>
        </p:txBody>
      </p:sp>
      <p:pic>
        <p:nvPicPr>
          <p:cNvPr id="25" name="Image 2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pic>
        <p:nvPicPr>
          <p:cNvPr id="8" name="Imag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675" y="22477"/>
            <a:ext cx="3091365" cy="1423824"/>
          </a:xfrm>
          <a:prstGeom prst="rect">
            <a:avLst/>
          </a:prstGeom>
        </p:spPr>
      </p:pic>
      <p:pic>
        <p:nvPicPr>
          <p:cNvPr id="9" name="Imag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50040" y="24341"/>
            <a:ext cx="1421960" cy="1421960"/>
          </a:xfrm>
          <a:prstGeom prst="rect">
            <a:avLst/>
          </a:prstGeom>
        </p:spPr>
      </p:pic>
      <p:pic>
        <p:nvPicPr>
          <p:cNvPr id="10" name="Image 9"/>
          <p:cNvPicPr>
            <a:picLocks noChangeAspect="1"/>
          </p:cNvPicPr>
          <p:nvPr/>
        </p:nvPicPr>
        <p:blipFill rotWithShape="1">
          <a:blip r:embed="rId7" cstate="email">
            <a:extLst>
              <a:ext uri="{28A0092B-C50C-407E-A947-70E740481C1C}">
                <a14:useLocalDpi xmlns:a14="http://schemas.microsoft.com/office/drawing/2010/main" val="0"/>
              </a:ext>
            </a:extLst>
          </a:blip>
          <a:srcRect t="53977"/>
          <a:stretch/>
        </p:blipFill>
        <p:spPr>
          <a:xfrm>
            <a:off x="7020271" y="117076"/>
            <a:ext cx="2124927" cy="1281690"/>
          </a:xfrm>
          <a:prstGeom prst="rect">
            <a:avLst/>
          </a:prstGeom>
        </p:spPr>
      </p:pic>
      <p:pic>
        <p:nvPicPr>
          <p:cNvPr id="15" name="Image 14"/>
          <p:cNvPicPr>
            <a:picLocks noChangeAspect="1"/>
          </p:cNvPicPr>
          <p:nvPr/>
        </p:nvPicPr>
        <p:blipFill rotWithShape="1">
          <a:blip r:embed="rId7" cstate="email">
            <a:extLst>
              <a:ext uri="{28A0092B-C50C-407E-A947-70E740481C1C}">
                <a14:useLocalDpi xmlns:a14="http://schemas.microsoft.com/office/drawing/2010/main" val="0"/>
              </a:ext>
            </a:extLst>
          </a:blip>
          <a:srcRect b="47295"/>
          <a:stretch/>
        </p:blipFill>
        <p:spPr>
          <a:xfrm>
            <a:off x="4788024" y="0"/>
            <a:ext cx="2025023" cy="1398766"/>
          </a:xfrm>
          <a:prstGeom prst="rect">
            <a:avLst/>
          </a:prstGeom>
        </p:spPr>
      </p:pic>
    </p:spTree>
    <p:extLst>
      <p:ext uri="{BB962C8B-B14F-4D97-AF65-F5344CB8AC3E}">
        <p14:creationId xmlns:p14="http://schemas.microsoft.com/office/powerpoint/2010/main" val="21966446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9832" y="2327940"/>
            <a:ext cx="5616624" cy="2109171"/>
          </a:xfrm>
        </p:spPr>
        <p:txBody>
          <a:bodyPr>
            <a:noAutofit/>
          </a:bodyPr>
          <a:lstStyle/>
          <a:p>
            <a:pPr lvl="0">
              <a:spcBef>
                <a:spcPts val="0"/>
              </a:spcBef>
            </a:pPr>
            <a:r>
              <a:rPr lang="en" sz="4800" b="0" cap="none" dirty="0" smtClean="0">
                <a:solidFill>
                  <a:prstClr val="black">
                    <a:lumMod val="50000"/>
                    <a:lumOff val="50000"/>
                  </a:prstClr>
                </a:solidFill>
                <a:ea typeface="+mn-ea"/>
                <a:cs typeface="+mn-cs"/>
              </a:rPr>
              <a:t>Area </a:t>
            </a:r>
            <a:endParaRPr lang="fr-FR" sz="36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 sz="17000" b="1" dirty="0">
                <a:solidFill>
                  <a:srgbClr val="F26200">
                    <a:alpha val="40000"/>
                  </a:srgbClr>
                </a:solidFill>
                <a:cs typeface="Arial" pitchFamily="34" charset="0"/>
              </a:rPr>
              <a:t>1</a:t>
            </a:r>
          </a:p>
        </p:txBody>
      </p:sp>
      <p:pic>
        <p:nvPicPr>
          <p:cNvPr id="7" name="Image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solidFill>
                  <a:prstClr val="white"/>
                </a:solidFill>
              </a:rPr>
              <a:t>             </a:t>
            </a:r>
          </a:p>
        </p:txBody>
      </p:sp>
      <p:sp>
        <p:nvSpPr>
          <p:cNvPr id="3" name="Oval 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solidFill>
                  <a:prstClr val="white"/>
                </a:solidFill>
              </a:rPr>
              <a:t>       </a:t>
            </a:r>
          </a:p>
        </p:txBody>
      </p:sp>
      <p:sp>
        <p:nvSpPr>
          <p:cNvPr id="4" name="TextBox 3"/>
          <p:cNvSpPr txBox="1"/>
          <p:nvPr/>
        </p:nvSpPr>
        <p:spPr>
          <a:xfrm>
            <a:off x="1244312" y="1946208"/>
            <a:ext cx="1109504" cy="1692771"/>
          </a:xfrm>
          <a:prstGeom prst="rect">
            <a:avLst/>
          </a:prstGeom>
          <a:noFill/>
        </p:spPr>
        <p:txBody>
          <a:bodyPr wrap="square" rtlCol="0">
            <a:spAutoFit/>
          </a:bodyPr>
          <a:lstStyle/>
          <a:p>
            <a:r>
              <a:rPr lang="en" sz="10400" b="1" dirty="0" smtClean="0">
                <a:solidFill>
                  <a:schemeClr val="tx1">
                    <a:lumMod val="50000"/>
                    <a:lumOff val="50000"/>
                  </a:schemeClr>
                </a:solidFill>
                <a:latin typeface="Georgia" pitchFamily="18" charset="0"/>
                <a:cs typeface="Arial" pitchFamily="34" charset="0"/>
              </a:rPr>
              <a:t>9</a:t>
            </a:r>
            <a:endParaRPr lang="fr-FR" sz="10400" b="1" dirty="0">
              <a:solidFill>
                <a:schemeClr val="tx1">
                  <a:lumMod val="50000"/>
                  <a:lumOff val="50000"/>
                </a:schemeClr>
              </a:solidFill>
              <a:latin typeface="Georgia" pitchFamily="18" charset="0"/>
              <a:cs typeface="Arial" pitchFamily="34" charset="0"/>
            </a:endParaRPr>
          </a:p>
        </p:txBody>
      </p:sp>
      <p:sp>
        <p:nvSpPr>
          <p:cNvPr id="9" name="Title 8"/>
          <p:cNvSpPr>
            <a:spLocks noGrp="1"/>
          </p:cNvSpPr>
          <p:nvPr>
            <p:ph type="title"/>
          </p:nvPr>
        </p:nvSpPr>
        <p:spPr/>
        <p:txBody>
          <a:bodyPr>
            <a:normAutofit/>
          </a:bodyPr>
          <a:lstStyle/>
          <a:p>
            <a:pPr lvl="0">
              <a:spcBef>
                <a:spcPts val="0"/>
              </a:spcBef>
            </a:pPr>
            <a:r>
              <a:rPr lang="en" sz="4000" cap="none">
                <a:solidFill>
                  <a:prstClr val="black">
                    <a:lumMod val="85000"/>
                    <a:lumOff val="15000"/>
                  </a:prstClr>
                </a:solidFill>
                <a:ea typeface="+mn-ea"/>
                <a:cs typeface="+mn-cs"/>
              </a:rPr>
              <a:t>But,</a:t>
            </a:r>
            <a:r>
              <a:rPr lang="en" sz="4000" b="0" cap="none">
                <a:solidFill>
                  <a:prstClr val="black"/>
                </a:solidFill>
                <a:ea typeface="+mn-ea"/>
                <a:cs typeface="+mn-cs"/>
              </a:rPr>
              <a:t> </a:t>
            </a:r>
            <a:r>
              <a:rPr lang="fr-FR" sz="4000" b="0" cap="none">
                <a:solidFill>
                  <a:prstClr val="black"/>
                </a:solidFill>
                <a:ea typeface="+mn-ea"/>
                <a:cs typeface="+mn-cs"/>
              </a:rPr>
              <a:t/>
            </a:r>
            <a:br>
              <a:rPr lang="fr-FR" sz="4000" b="0" cap="none">
                <a:solidFill>
                  <a:prstClr val="black"/>
                </a:solidFill>
                <a:ea typeface="+mn-ea"/>
                <a:cs typeface="+mn-cs"/>
              </a:rPr>
            </a:br>
            <a:r>
              <a:rPr lang="en" sz="4000" b="0" cap="none">
                <a:solidFill>
                  <a:prstClr val="black">
                    <a:lumMod val="50000"/>
                    <a:lumOff val="50000"/>
                  </a:prstClr>
                </a:solidFill>
                <a:ea typeface="+mn-ea"/>
                <a:cs typeface="+mn-cs"/>
              </a:rPr>
              <a:t>that's not all.</a:t>
            </a:r>
            <a:r>
              <a:rPr lang="fr-FR" sz="4000" b="0" cap="none">
                <a:solidFill>
                  <a:prstClr val="black">
                    <a:lumMod val="50000"/>
                    <a:lumOff val="50000"/>
                  </a:prstClr>
                </a:solidFill>
                <a:ea typeface="+mn-ea"/>
                <a:cs typeface="Arial" pitchFamily="34" charset="0"/>
              </a:rPr>
              <a:t/>
            </a:r>
            <a:br>
              <a:rPr lang="fr-FR" sz="4000" b="0" cap="none">
                <a:solidFill>
                  <a:prstClr val="black">
                    <a:lumMod val="50000"/>
                    <a:lumOff val="50000"/>
                  </a:prstClr>
                </a:solidFill>
                <a:ea typeface="+mn-ea"/>
                <a:cs typeface="Arial" pitchFamily="34" charset="0"/>
              </a:rPr>
            </a:br>
            <a:endParaRPr lang="fr-FR" sz="2800"/>
          </a:p>
        </p:txBody>
      </p:sp>
      <p:sp>
        <p:nvSpPr>
          <p:cNvPr id="10" name="Text Placeholder 9"/>
          <p:cNvSpPr>
            <a:spLocks noGrp="1"/>
          </p:cNvSpPr>
          <p:nvPr>
            <p:ph type="body" idx="1"/>
          </p:nvPr>
        </p:nvSpPr>
        <p:spPr/>
        <p:txBody>
          <a:bodyPr/>
          <a:lstStyle/>
          <a:p>
            <a:pPr lvl="0">
              <a:spcBef>
                <a:spcPts val="0"/>
              </a:spcBef>
            </a:pPr>
            <a:r>
              <a:rPr lang="en" sz="1700" b="1">
                <a:solidFill>
                  <a:prstClr val="black">
                    <a:lumMod val="75000"/>
                    <a:lumOff val="25000"/>
                  </a:prstClr>
                </a:solidFill>
              </a:rPr>
              <a:t>View your slides wherever you are!</a:t>
            </a: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stretch>
            <a:fillRect/>
          </a:stretch>
        </p:blipFill>
        <p:spPr>
          <a:xfrm>
            <a:off x="6743700" y="4436790"/>
            <a:ext cx="2421210" cy="2421210"/>
          </a:xfrm>
          <a:prstGeom prst="rect">
            <a:avLst/>
          </a:prstGeom>
        </p:spPr>
      </p:pic>
      <p:sp>
        <p:nvSpPr>
          <p:cNvPr id="18" name="Title 17"/>
          <p:cNvSpPr>
            <a:spLocks noGrp="1"/>
          </p:cNvSpPr>
          <p:nvPr>
            <p:ph type="title"/>
          </p:nvPr>
        </p:nvSpPr>
        <p:spPr/>
        <p:txBody>
          <a:bodyPr wrap="square" bIns="0">
            <a:normAutofit/>
          </a:bodyPr>
          <a:lstStyle/>
          <a:p>
            <a:pPr lvl="0">
              <a:spcBef>
                <a:spcPts val="0"/>
              </a:spcBef>
            </a:pPr>
            <a:r>
              <a:rPr lang="en" sz="2800" b="1" dirty="0" smtClean="0">
                <a:solidFill>
                  <a:prstClr val="black">
                    <a:lumMod val="85000"/>
                    <a:lumOff val="15000"/>
                  </a:prstClr>
                </a:solidFill>
                <a:ea typeface="+mn-ea"/>
                <a:cs typeface="+mn-cs"/>
              </a:rPr>
              <a:t>In Central Africa</a:t>
            </a:r>
            <a:endParaRPr lang="fr-FR" dirty="0"/>
          </a:p>
        </p:txBody>
      </p:sp>
      <p:sp>
        <p:nvSpPr>
          <p:cNvPr id="14" name="TextBox 13"/>
          <p:cNvSpPr txBox="1"/>
          <p:nvPr/>
        </p:nvSpPr>
        <p:spPr>
          <a:xfrm>
            <a:off x="462860" y="1556792"/>
            <a:ext cx="8137024" cy="2497832"/>
          </a:xfrm>
          <a:prstGeom prst="rect">
            <a:avLst/>
          </a:prstGeom>
          <a:noFill/>
          <a:effectLst>
            <a:outerShdw blurRad="50800" dist="12700" dir="4200000" algn="t" rotWithShape="0">
              <a:prstClr val="black"/>
            </a:outerShdw>
          </a:effectLst>
        </p:spPr>
        <p:txBody>
          <a:bodyPr wrap="square" lIns="91440" rtlCol="0">
            <a:normAutofit fontScale="92500"/>
          </a:bodyPr>
          <a:lstStyle/>
          <a:p>
            <a:pPr marL="457200" indent="-457200">
              <a:lnSpc>
                <a:spcPct val="150000"/>
              </a:lnSpc>
              <a:buClr>
                <a:prstClr val="black">
                  <a:lumMod val="50000"/>
                  <a:lumOff val="50000"/>
                </a:prstClr>
              </a:buClr>
              <a:buSzPct val="94000"/>
              <a:buFont typeface="Arial" charset="0"/>
              <a:buChar char="•"/>
            </a:pPr>
            <a:r>
              <a:rPr lang="en" sz="2800" b="1" dirty="0" smtClean="0">
                <a:solidFill>
                  <a:srgbClr val="00B050"/>
                </a:solidFill>
                <a:effectLst>
                  <a:outerShdw blurRad="38100" dist="38100" dir="2700000" algn="tl">
                    <a:srgbClr val="000000">
                      <a:alpha val="43137"/>
                    </a:srgbClr>
                  </a:outerShdw>
                </a:effectLst>
              </a:rPr>
              <a:t>Oil and gas (Angola, Chad, Gabon)</a:t>
            </a:r>
          </a:p>
          <a:p>
            <a:pPr marL="457200" indent="-457200">
              <a:lnSpc>
                <a:spcPct val="150000"/>
              </a:lnSpc>
              <a:buClr>
                <a:prstClr val="black">
                  <a:lumMod val="50000"/>
                  <a:lumOff val="50000"/>
                </a:prstClr>
              </a:buClr>
              <a:buSzPct val="94000"/>
              <a:buFont typeface="Arial" charset="0"/>
              <a:buChar char="•"/>
            </a:pPr>
            <a:r>
              <a:rPr lang="en" sz="2800" b="1" dirty="0" smtClean="0">
                <a:solidFill>
                  <a:srgbClr val="00B050"/>
                </a:solidFill>
                <a:effectLst>
                  <a:outerShdw blurRad="38100" dist="38100" dir="2700000" algn="tl">
                    <a:srgbClr val="000000">
                      <a:alpha val="43137"/>
                    </a:srgbClr>
                  </a:outerShdw>
                </a:effectLst>
              </a:rPr>
              <a:t>Mining (copper, zinc, diamonds)</a:t>
            </a:r>
          </a:p>
          <a:p>
            <a:pPr marL="457200" indent="-457200">
              <a:lnSpc>
                <a:spcPct val="150000"/>
              </a:lnSpc>
              <a:buClr>
                <a:prstClr val="black">
                  <a:lumMod val="50000"/>
                  <a:lumOff val="50000"/>
                </a:prstClr>
              </a:buClr>
              <a:buSzPct val="94000"/>
              <a:buFont typeface="Arial" charset="0"/>
              <a:buChar char="•"/>
            </a:pPr>
            <a:r>
              <a:rPr lang="en" sz="2800" b="1" dirty="0" smtClean="0">
                <a:solidFill>
                  <a:srgbClr val="00B050"/>
                </a:solidFill>
                <a:effectLst>
                  <a:outerShdw blurRad="38100" dist="38100" dir="2700000" algn="tl">
                    <a:srgbClr val="000000">
                      <a:alpha val="43137"/>
                    </a:srgbClr>
                  </a:outerShdw>
                </a:effectLst>
              </a:rPr>
              <a:t>Infrastructure (construction of roads, bridges, airports)</a:t>
            </a:r>
          </a:p>
          <a:p>
            <a:pPr marL="457200" indent="-457200">
              <a:lnSpc>
                <a:spcPct val="150000"/>
              </a:lnSpc>
              <a:buClr>
                <a:prstClr val="black">
                  <a:lumMod val="50000"/>
                  <a:lumOff val="50000"/>
                </a:prstClr>
              </a:buClr>
              <a:buSzPct val="94000"/>
              <a:buFont typeface="Arial" charset="0"/>
              <a:buChar char="•"/>
            </a:pPr>
            <a:r>
              <a:rPr lang="en" sz="2800" b="1" dirty="0" smtClean="0">
                <a:solidFill>
                  <a:srgbClr val="00B050"/>
                </a:solidFill>
                <a:effectLst>
                  <a:outerShdw blurRad="38100" dist="38100" dir="2700000" algn="tl">
                    <a:srgbClr val="000000">
                      <a:alpha val="43137"/>
                    </a:srgbClr>
                  </a:outerShdw>
                </a:effectLst>
              </a:rPr>
              <a:t>Renewable energies (solar, hydroelectric)</a:t>
            </a:r>
            <a:endParaRPr lang="fr-FR" sz="2800" b="1" dirty="0">
              <a:solidFill>
                <a:srgbClr val="00B050"/>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stretch>
            <a:fillRect/>
          </a:stretch>
        </p:blipFill>
        <p:spPr>
          <a:xfrm>
            <a:off x="179512" y="78421"/>
            <a:ext cx="686283" cy="686283"/>
          </a:xfrm>
          <a:prstGeom prst="rect">
            <a:avLst/>
          </a:prstGeom>
        </p:spPr>
      </p:pic>
      <p:sp>
        <p:nvSpPr>
          <p:cNvPr id="18" name="Title 17"/>
          <p:cNvSpPr>
            <a:spLocks noGrp="1"/>
          </p:cNvSpPr>
          <p:nvPr>
            <p:ph type="title"/>
          </p:nvPr>
        </p:nvSpPr>
        <p:spPr>
          <a:xfrm>
            <a:off x="848494" y="76200"/>
            <a:ext cx="7990706" cy="685800"/>
          </a:xfrm>
        </p:spPr>
        <p:txBody>
          <a:bodyPr wrap="square" bIns="0">
            <a:normAutofit/>
          </a:bodyPr>
          <a:lstStyle/>
          <a:p>
            <a:pPr lvl="0">
              <a:spcBef>
                <a:spcPts val="0"/>
              </a:spcBef>
            </a:pPr>
            <a:r>
              <a:rPr lang="en" sz="2800" b="1" dirty="0" smtClean="0">
                <a:solidFill>
                  <a:prstClr val="black">
                    <a:lumMod val="85000"/>
                    <a:lumOff val="15000"/>
                  </a:prstClr>
                </a:solidFill>
                <a:ea typeface="+mn-ea"/>
                <a:cs typeface="+mn-cs"/>
              </a:rPr>
              <a:t>In Central Africa</a:t>
            </a:r>
            <a:endParaRPr lang="fr-FR" dirty="0"/>
          </a:p>
        </p:txBody>
      </p:sp>
      <p:sp>
        <p:nvSpPr>
          <p:cNvPr id="8" name="TextBox 13"/>
          <p:cNvSpPr txBox="1"/>
          <p:nvPr/>
        </p:nvSpPr>
        <p:spPr>
          <a:xfrm>
            <a:off x="467424" y="980728"/>
            <a:ext cx="8353048" cy="5688632"/>
          </a:xfrm>
          <a:prstGeom prst="rect">
            <a:avLst/>
          </a:prstGeom>
          <a:noFill/>
        </p:spPr>
        <p:txBody>
          <a:bodyPr wrap="square" lIns="91440" rtlCol="0">
            <a:normAutofit lnSpcReduction="10000"/>
          </a:bodyPr>
          <a:lstStyle/>
          <a:p>
            <a:pPr algn="just">
              <a:lnSpc>
                <a:spcPct val="80000"/>
              </a:lnSpc>
              <a:buClr>
                <a:prstClr val="black">
                  <a:lumMod val="50000"/>
                  <a:lumOff val="50000"/>
                </a:prstClr>
              </a:buClr>
              <a:buSzPct val="94000"/>
            </a:pPr>
            <a:r>
              <a:rPr lang="en" sz="2000" dirty="0"/>
              <a:t>In </a:t>
            </a:r>
            <a:r>
              <a:rPr lang="en" sz="2000" b="1" dirty="0"/>
              <a:t>Central Africa </a:t>
            </a:r>
            <a:r>
              <a:rPr lang="en" sz="2000" dirty="0"/>
              <a:t>, growth sectors such as </a:t>
            </a:r>
            <a:r>
              <a:rPr lang="en" sz="2000" b="1" dirty="0"/>
              <a:t>oil and gas </a:t>
            </a:r>
            <a:r>
              <a:rPr lang="en" sz="2000" dirty="0"/>
              <a:t>occupy a dominant place in the economy of many countries, </a:t>
            </a:r>
            <a:r>
              <a:rPr lang="en" sz="2000" b="1" dirty="0"/>
              <a:t>notably Angola, Chad and Gabon </a:t>
            </a:r>
            <a:r>
              <a:rPr lang="en" sz="2000" dirty="0"/>
              <a:t>. These countries have rich hydrocarbon reserves, contributing significantly to export earnings and economic growth. </a:t>
            </a:r>
            <a:r>
              <a:rPr lang="en" sz="2000" b="1" dirty="0"/>
              <a:t>Oil and gas exploitation provides investment opportunities in the exploration, production and marketing of these strategic resources </a:t>
            </a:r>
            <a:r>
              <a:rPr lang="en" sz="2000" dirty="0"/>
              <a:t>.</a:t>
            </a:r>
          </a:p>
          <a:p>
            <a:pPr algn="just">
              <a:lnSpc>
                <a:spcPct val="80000"/>
              </a:lnSpc>
              <a:buClr>
                <a:prstClr val="black">
                  <a:lumMod val="50000"/>
                  <a:lumOff val="50000"/>
                </a:prstClr>
              </a:buClr>
              <a:buSzPct val="94000"/>
            </a:pPr>
            <a:endParaRPr lang="fr-FR" sz="2000" dirty="0"/>
          </a:p>
          <a:p>
            <a:pPr algn="just">
              <a:lnSpc>
                <a:spcPct val="80000"/>
              </a:lnSpc>
              <a:buClr>
                <a:prstClr val="black">
                  <a:lumMod val="50000"/>
                  <a:lumOff val="50000"/>
                </a:prstClr>
              </a:buClr>
              <a:buSzPct val="94000"/>
            </a:pPr>
            <a:r>
              <a:rPr lang="en" sz="2000" b="1" dirty="0"/>
              <a:t>The mining sector </a:t>
            </a:r>
            <a:r>
              <a:rPr lang="en" sz="2000" dirty="0"/>
              <a:t>in Central Africa is also promising, with deposits of </a:t>
            </a:r>
            <a:r>
              <a:rPr lang="en" sz="2000" b="1" dirty="0"/>
              <a:t>copper, zinc, diamonds and other valuable minerals </a:t>
            </a:r>
            <a:r>
              <a:rPr lang="en" sz="2000" dirty="0"/>
              <a:t>. These mineral resources attract investors seeking partnerships for responsible and sustainable mining, thus supporting the economic development of countries in the region. Furthermore, </a:t>
            </a:r>
            <a:r>
              <a:rPr lang="en" sz="2000" b="1" dirty="0"/>
              <a:t>the infrastructure sector </a:t>
            </a:r>
            <a:r>
              <a:rPr lang="en" sz="2000" dirty="0"/>
              <a:t>is booming in Central Africa, with increasing needs for the </a:t>
            </a:r>
            <a:r>
              <a:rPr lang="en" sz="2000" b="1" dirty="0"/>
              <a:t>construction of roads, bridges, airports and other basic infrastructure </a:t>
            </a:r>
            <a:r>
              <a:rPr lang="en" sz="2000" dirty="0"/>
              <a:t>to support economic growth and regional development .</a:t>
            </a:r>
          </a:p>
          <a:p>
            <a:pPr algn="just">
              <a:lnSpc>
                <a:spcPct val="80000"/>
              </a:lnSpc>
              <a:buClr>
                <a:prstClr val="black">
                  <a:lumMod val="50000"/>
                  <a:lumOff val="50000"/>
                </a:prstClr>
              </a:buClr>
              <a:buSzPct val="94000"/>
            </a:pPr>
            <a:endParaRPr lang="fr-FR" sz="2000" dirty="0"/>
          </a:p>
          <a:p>
            <a:pPr algn="just">
              <a:lnSpc>
                <a:spcPct val="80000"/>
              </a:lnSpc>
              <a:buClr>
                <a:prstClr val="black">
                  <a:lumMod val="50000"/>
                  <a:lumOff val="50000"/>
                </a:prstClr>
              </a:buClr>
              <a:buSzPct val="94000"/>
            </a:pPr>
            <a:r>
              <a:rPr lang="en" sz="2000" dirty="0"/>
              <a:t>Finally, </a:t>
            </a:r>
            <a:r>
              <a:rPr lang="en" sz="2000" b="1" dirty="0"/>
              <a:t>renewable energies </a:t>
            </a:r>
            <a:r>
              <a:rPr lang="en" sz="2000" dirty="0"/>
              <a:t>, such as </a:t>
            </a:r>
            <a:r>
              <a:rPr lang="en" sz="2000" b="1" dirty="0"/>
              <a:t>solar and hydroelectric energy </a:t>
            </a:r>
            <a:r>
              <a:rPr lang="en" sz="2000" dirty="0"/>
              <a:t>, represent a sector of the future in Central Africa. With strong potential in terms of natural resources, countries in the region are increasingly investing in clean energy to meet the growing demand for electricity and reduce their dependence on fossil fuels. </a:t>
            </a:r>
            <a:r>
              <a:rPr lang="en" sz="2000" b="1" dirty="0"/>
              <a:t>Renewable energy projects provide investment opportunities in the development of green energy </a:t>
            </a:r>
            <a:r>
              <a:rPr lang="en" sz="2000" dirty="0"/>
              <a:t>production capacities , thereby contributing to the transition towards a more sustainable and environmentally friendly economy in Central Africa.</a:t>
            </a:r>
          </a:p>
        </p:txBody>
      </p:sp>
    </p:spTree>
    <p:custDataLst>
      <p:tags r:id="rId1"/>
    </p:custDataLst>
    <p:extLst>
      <p:ext uri="{BB962C8B-B14F-4D97-AF65-F5344CB8AC3E}">
        <p14:creationId xmlns:p14="http://schemas.microsoft.com/office/powerpoint/2010/main" val="320382926"/>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 b="1" dirty="0" smtClean="0">
                <a:effectLst>
                  <a:outerShdw blurRad="38100" dist="38100" dir="2700000" algn="tl">
                    <a:srgbClr val="000000">
                      <a:alpha val="43137"/>
                    </a:srgbClr>
                  </a:outerShdw>
                </a:effectLst>
              </a:rPr>
              <a:t>Investment incentive</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51520" y="980728"/>
            <a:ext cx="8712968" cy="5328591"/>
          </a:xfrm>
        </p:spPr>
        <p:txBody>
          <a:bodyPr>
            <a:noAutofit/>
          </a:bodyPr>
          <a:lstStyle/>
          <a:p>
            <a:pPr marL="0" indent="0" algn="just">
              <a:buNone/>
            </a:pPr>
            <a:r>
              <a:rPr lang="en" sz="1600" dirty="0"/>
              <a:t>Cameroon and several Central African countries offer attractive incentives for investors wishing to establish themselves in the region. Here are some of the measures put in place to encourage investment:</a:t>
            </a:r>
          </a:p>
          <a:p>
            <a:pPr algn="just"/>
            <a:r>
              <a:rPr lang="en" sz="1600" dirty="0" smtClean="0"/>
              <a:t>1 </a:t>
            </a:r>
            <a:r>
              <a:rPr lang="en" sz="1600" dirty="0"/>
              <a:t>. </a:t>
            </a:r>
            <a:r>
              <a:rPr lang="en" sz="1600" b="1" dirty="0"/>
              <a:t>Special Economic Zones (SEZ) </a:t>
            </a:r>
            <a:r>
              <a:rPr lang="en" sz="1600" dirty="0"/>
              <a:t>: Cameroon has established Special Economic Zones to encourage investment and job creation. These zones offer tax, customs and regulatory advantages for companies that set up there, thus promoting a climate conducive to business.</a:t>
            </a:r>
          </a:p>
          <a:p>
            <a:pPr algn="just"/>
            <a:r>
              <a:rPr lang="en" sz="1600" dirty="0" smtClean="0"/>
              <a:t>2 </a:t>
            </a:r>
            <a:r>
              <a:rPr lang="en" sz="1600" dirty="0"/>
              <a:t>. </a:t>
            </a:r>
            <a:r>
              <a:rPr lang="en" sz="1600" b="1" dirty="0"/>
              <a:t>Favorable regulatory framework </a:t>
            </a:r>
            <a:r>
              <a:rPr lang="en" sz="1600" dirty="0"/>
              <a:t>: The Cameroonian government has put in place a regulatory framework favorable to investment, facilitating administrative procedures for companies. Reforms are regularly undertaken to improve the business environment and stimulate investment.</a:t>
            </a:r>
          </a:p>
          <a:p>
            <a:pPr algn="just"/>
            <a:r>
              <a:rPr lang="en" sz="1600" dirty="0" smtClean="0"/>
              <a:t>3 </a:t>
            </a:r>
            <a:r>
              <a:rPr lang="en" sz="1600" dirty="0"/>
              <a:t>. </a:t>
            </a:r>
            <a:r>
              <a:rPr lang="en" sz="1600" b="1" dirty="0"/>
              <a:t>Tax Incentives </a:t>
            </a:r>
            <a:r>
              <a:rPr lang="en" sz="1600" dirty="0"/>
              <a:t>: Cameroon offers attractive tax incentives for investors, including tax reductions and customs exemptions for investment projects in certain priority sectors.</a:t>
            </a:r>
          </a:p>
          <a:p>
            <a:pPr algn="just"/>
            <a:r>
              <a:rPr lang="en" sz="1600" dirty="0" smtClean="0"/>
              <a:t>4 </a:t>
            </a:r>
            <a:r>
              <a:rPr lang="en" sz="1600" dirty="0"/>
              <a:t>. </a:t>
            </a:r>
            <a:r>
              <a:rPr lang="en" sz="1600" b="1" dirty="0"/>
              <a:t>Access to regional markets </a:t>
            </a:r>
            <a:r>
              <a:rPr lang="en" sz="1600" dirty="0"/>
              <a:t>: As a member of the Central African Economic and Monetary Community (CEMAC), Cameroon benefits from easier access to regional markets, which provides export opportunities and commercial partnerships in the sub-region.</a:t>
            </a:r>
          </a:p>
          <a:p>
            <a:pPr algn="just"/>
            <a:r>
              <a:rPr lang="en" sz="1600" dirty="0" smtClean="0"/>
              <a:t>5 </a:t>
            </a:r>
            <a:r>
              <a:rPr lang="en" sz="1600" dirty="0"/>
              <a:t>. </a:t>
            </a:r>
            <a:r>
              <a:rPr lang="en" sz="1600" b="1" dirty="0"/>
              <a:t>Financial support </a:t>
            </a:r>
            <a:r>
              <a:rPr lang="en" sz="1600" dirty="0"/>
              <a:t>: Institutions such as the Bank of Central African States (BEAC) and the Development Bank of Central African States (BDEAC) provide financial support to investors through loans, guarantees and other financial services </a:t>
            </a:r>
            <a:r>
              <a:rPr lang="en" sz="1600" dirty="0" smtClean="0"/>
              <a:t>.</a:t>
            </a:r>
          </a:p>
          <a:p>
            <a:pPr marL="0" indent="0" algn="just">
              <a:buNone/>
            </a:pPr>
            <a:r>
              <a:rPr lang="en" sz="1600" b="1" dirty="0" smtClean="0"/>
              <a:t>These </a:t>
            </a:r>
            <a:r>
              <a:rPr lang="en" sz="1600" b="1" dirty="0"/>
              <a:t>investment incentives, combined with the economic potential and business opportunities in Central Africa, make the region an attractive choice for investors seeking new markets and strategic partnerships.</a:t>
            </a:r>
          </a:p>
          <a:p>
            <a:pPr algn="just"/>
            <a:endParaRPr lang="fr-FR" sz="1600" dirty="0"/>
          </a:p>
        </p:txBody>
      </p:sp>
    </p:spTree>
    <p:extLst>
      <p:ext uri="{BB962C8B-B14F-4D97-AF65-F5344CB8AC3E}">
        <p14:creationId xmlns:p14="http://schemas.microsoft.com/office/powerpoint/2010/main" val="59818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 dirty="0" smtClean="0">
                <a:effectLst>
                  <a:outerShdw blurRad="38100" dist="38100" dir="2700000" algn="tl">
                    <a:srgbClr val="000000">
                      <a:alpha val="43137"/>
                    </a:srgbClr>
                  </a:outerShdw>
                </a:effectLst>
              </a:rPr>
              <a:t>Case </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67543" y="836712"/>
            <a:ext cx="8503643" cy="648072"/>
          </a:xfrm>
        </p:spPr>
        <p:txBody>
          <a:bodyPr>
            <a:noAutofit/>
          </a:bodyPr>
          <a:lstStyle/>
          <a:p>
            <a:pPr marL="0" indent="0" algn="just">
              <a:buNone/>
            </a:pPr>
            <a:r>
              <a:rPr lang="en" sz="1400" dirty="0"/>
              <a:t>There are several examples of successful businesses in Cameroon and Central Africa that have managed to take advantage of investment opportunities in the region. Here are some case studies of companies that have seen notable success </a:t>
            </a:r>
            <a:r>
              <a:rPr lang="en" sz="1400" dirty="0" smtClean="0"/>
              <a:t>:</a:t>
            </a:r>
            <a:endParaRPr lang="fr-FR" sz="1400" dirty="0"/>
          </a:p>
        </p:txBody>
      </p:sp>
      <p:sp>
        <p:nvSpPr>
          <p:cNvPr id="5" name="Espace réservé du contenu 2"/>
          <p:cNvSpPr txBox="1">
            <a:spLocks/>
          </p:cNvSpPr>
          <p:nvPr/>
        </p:nvSpPr>
        <p:spPr>
          <a:xfrm>
            <a:off x="5868144" y="1340768"/>
            <a:ext cx="3262429" cy="2376264"/>
          </a:xfrm>
          <a:prstGeom prst="rect">
            <a:avLst/>
          </a:prstGeom>
          <a:solidFill>
            <a:srgbClr val="C00000"/>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fr-F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marL="0" indent="0" algn="just">
              <a:buNone/>
            </a:pPr>
            <a:r>
              <a:rPr lang="en" sz="1500" b="1" dirty="0" smtClean="0">
                <a:solidFill>
                  <a:schemeClr val="bg1"/>
                </a:solidFill>
              </a:rPr>
              <a:t>One of the main international banks present in Cameroon and Central Africa. The local subsidiary offers a full range of financial services to individuals, businesses and institutions, leveraging its expertise and financial strength to meet the needs of the local market.</a:t>
            </a:r>
          </a:p>
        </p:txBody>
      </p:sp>
      <p:sp>
        <p:nvSpPr>
          <p:cNvPr id="6" name="Espace réservé du contenu 2"/>
          <p:cNvSpPr txBox="1">
            <a:spLocks/>
          </p:cNvSpPr>
          <p:nvPr/>
        </p:nvSpPr>
        <p:spPr>
          <a:xfrm>
            <a:off x="0" y="5661248"/>
            <a:ext cx="9144000" cy="576064"/>
          </a:xfrm>
          <a:prstGeom prst="rect">
            <a:avLst/>
          </a:prstGeom>
          <a:solidFill>
            <a:schemeClr val="accent4">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fr-F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marL="0" indent="0" algn="just">
              <a:buNone/>
            </a:pPr>
            <a:r>
              <a:rPr lang="en" sz="1100" b="1" dirty="0" smtClean="0"/>
              <a:t>These companies are examples of success in different sectors of activity in Cameroon and Central Africa, demonstrating the economic potential and investment opportunities in the region. Testimonials from other satisfied investors and analyzes of investment returns can also shed light on the advantages and benefits of expanding into these growing markets.</a:t>
            </a:r>
            <a:endParaRPr lang="fr-FR" sz="1100" b="1" dirty="0"/>
          </a:p>
        </p:txBody>
      </p:sp>
      <p:pic>
        <p:nvPicPr>
          <p:cNvPr id="10" name="Imag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173" y="1898933"/>
            <a:ext cx="2576076" cy="1458059"/>
          </a:xfrm>
          <a:prstGeom prst="rect">
            <a:avLst/>
          </a:prstGeom>
        </p:spPr>
      </p:pic>
      <p:pic>
        <p:nvPicPr>
          <p:cNvPr id="11" name="Image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512" y="3356992"/>
            <a:ext cx="3361059" cy="2304256"/>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771" y="1412776"/>
            <a:ext cx="2088645" cy="1044323"/>
          </a:xfrm>
          <a:prstGeom prst="rect">
            <a:avLst/>
          </a:prstGeom>
        </p:spPr>
      </p:pic>
      <p:pic>
        <p:nvPicPr>
          <p:cNvPr id="12" name="Image 1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868144" y="3717032"/>
            <a:ext cx="3262431" cy="1944216"/>
          </a:xfrm>
          <a:prstGeom prst="rect">
            <a:avLst/>
          </a:prstGeom>
        </p:spPr>
      </p:pic>
      <p:sp>
        <p:nvSpPr>
          <p:cNvPr id="4" name="Espace réservé du contenu 2"/>
          <p:cNvSpPr txBox="1">
            <a:spLocks/>
          </p:cNvSpPr>
          <p:nvPr/>
        </p:nvSpPr>
        <p:spPr>
          <a:xfrm>
            <a:off x="2195736" y="3356992"/>
            <a:ext cx="3672408" cy="2304256"/>
          </a:xfrm>
          <a:prstGeom prst="rect">
            <a:avLst/>
          </a:prstGeom>
          <a:solidFill>
            <a:schemeClr val="tx1">
              <a:lumMod val="75000"/>
              <a:lumOff val="2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fr-F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marL="0" indent="0" algn="just">
              <a:buNone/>
            </a:pPr>
            <a:r>
              <a:rPr lang="en" sz="1500" b="1" dirty="0" smtClean="0">
                <a:solidFill>
                  <a:schemeClr val="bg1"/>
                </a:solidFill>
              </a:rPr>
              <a:t>A company </a:t>
            </a:r>
            <a:r>
              <a:rPr lang="en" sz="1500" b="1" dirty="0">
                <a:solidFill>
                  <a:schemeClr val="bg1"/>
                </a:solidFill>
              </a:rPr>
              <a:t>of the </a:t>
            </a:r>
            <a:r>
              <a:rPr lang="en" sz="1500" b="1" dirty="0" err="1">
                <a:solidFill>
                  <a:schemeClr val="bg1"/>
                </a:solidFill>
              </a:rPr>
              <a:t>Dangote Group </a:t>
            </a:r>
            <a:r>
              <a:rPr lang="en" sz="1500" b="1" dirty="0">
                <a:solidFill>
                  <a:schemeClr val="bg1"/>
                </a:solidFill>
              </a:rPr>
              <a:t>, one of the largest industrial conglomerates in Africa. </a:t>
            </a:r>
            <a:r>
              <a:rPr lang="en" sz="1500" b="1" dirty="0" err="1">
                <a:solidFill>
                  <a:schemeClr val="bg1"/>
                </a:solidFill>
              </a:rPr>
              <a:t>Dangote</a:t>
            </a:r>
            <a:r>
              <a:rPr lang="en" sz="1500" b="1" dirty="0">
                <a:solidFill>
                  <a:schemeClr val="bg1"/>
                </a:solidFill>
              </a:rPr>
              <a:t> </a:t>
            </a:r>
            <a:r>
              <a:rPr lang="en" sz="1500" b="1" dirty="0" err="1">
                <a:solidFill>
                  <a:schemeClr val="bg1"/>
                </a:solidFill>
              </a:rPr>
              <a:t>Cement</a:t>
            </a:r>
            <a:r>
              <a:rPr lang="en" sz="1500" b="1" dirty="0">
                <a:solidFill>
                  <a:schemeClr val="bg1"/>
                </a:solidFill>
              </a:rPr>
              <a:t> </a:t>
            </a:r>
            <a:r>
              <a:rPr lang="en" sz="1500" b="1" dirty="0" err="1">
                <a:solidFill>
                  <a:schemeClr val="bg1"/>
                </a:solidFill>
              </a:rPr>
              <a:t>Cameroon </a:t>
            </a:r>
            <a:r>
              <a:rPr lang="en" sz="1500" b="1" dirty="0">
                <a:solidFill>
                  <a:schemeClr val="bg1"/>
                </a:solidFill>
              </a:rPr>
              <a:t>operates in the cement sector in Cameroon, with significant production capacity and a significant presence on the local market. The company has invested in modern technologies and sustainable practices to ensure its growth and profitability.</a:t>
            </a:r>
          </a:p>
          <a:p>
            <a:pPr algn="just"/>
            <a:endParaRPr lang="fr-FR" sz="1500" b="1" dirty="0" smtClean="0">
              <a:solidFill>
                <a:schemeClr val="bg1"/>
              </a:solidFill>
            </a:endParaRPr>
          </a:p>
        </p:txBody>
      </p:sp>
      <p:sp>
        <p:nvSpPr>
          <p:cNvPr id="7" name="Espace réservé du contenu 2"/>
          <p:cNvSpPr txBox="1">
            <a:spLocks/>
          </p:cNvSpPr>
          <p:nvPr/>
        </p:nvSpPr>
        <p:spPr>
          <a:xfrm>
            <a:off x="2339752" y="1340769"/>
            <a:ext cx="3528392" cy="2088231"/>
          </a:xfrm>
          <a:prstGeom prst="rect">
            <a:avLst/>
          </a:prstGeom>
          <a:solidFill>
            <a:schemeClr val="accent2">
              <a:lumMod val="5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fr-F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marL="0" indent="0" algn="just">
              <a:buNone/>
            </a:pPr>
            <a:r>
              <a:rPr lang="en" sz="1500" b="1" dirty="0" smtClean="0">
                <a:solidFill>
                  <a:schemeClr val="bg1"/>
                </a:solidFill>
              </a:rPr>
              <a:t>One of the country's leading brewing companies, producing and distributing a wide range of beers and soft drinks. The company enjoys a strong presence in the local and regional market, thanks to continuous investments in the quality of its products and in its production and distribution infrastructures.</a:t>
            </a:r>
            <a:endParaRPr lang="fr-FR" sz="1500" b="1" dirty="0">
              <a:solidFill>
                <a:schemeClr val="bg1"/>
              </a:solidFill>
            </a:endParaRPr>
          </a:p>
        </p:txBody>
      </p:sp>
    </p:spTree>
    <p:extLst>
      <p:ext uri="{BB962C8B-B14F-4D97-AF65-F5344CB8AC3E}">
        <p14:creationId xmlns:p14="http://schemas.microsoft.com/office/powerpoint/2010/main" val="383039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 dirty="0" smtClean="0">
                <a:effectLst>
                  <a:outerShdw blurRad="38100" dist="38100" dir="2700000" algn="tl">
                    <a:srgbClr val="000000">
                      <a:alpha val="43137"/>
                    </a:srgbClr>
                  </a:outerShdw>
                </a:effectLst>
              </a:rPr>
              <a:t>Testimonials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67544" y="980728"/>
            <a:ext cx="8503643" cy="864096"/>
          </a:xfrm>
        </p:spPr>
        <p:txBody>
          <a:bodyPr>
            <a:noAutofit/>
          </a:bodyPr>
          <a:lstStyle/>
          <a:p>
            <a:pPr marL="0" indent="0" algn="ctr">
              <a:buNone/>
            </a:pPr>
            <a:r>
              <a:rPr lang="en" sz="2400" b="1" dirty="0"/>
              <a:t>Cocoa and derivatives: exports bring in 512 billion FCFA to Cameroon in 2023 (+10%)</a:t>
            </a:r>
          </a:p>
        </p:txBody>
      </p:sp>
      <p:pic>
        <p:nvPicPr>
          <p:cNvPr id="1026" name="Picture 2" descr="Cacao et dérivés : les exportations rapportent 512 milliards de FCFA au Cameroun en 2023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23518" y="1844824"/>
            <a:ext cx="3837659" cy="25558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1844824"/>
            <a:ext cx="4464496" cy="2585323"/>
          </a:xfrm>
          <a:prstGeom prst="rect">
            <a:avLst/>
          </a:prstGeom>
        </p:spPr>
        <p:txBody>
          <a:bodyPr wrap="square">
            <a:spAutoFit/>
          </a:bodyPr>
          <a:lstStyle/>
          <a:p>
            <a:pPr algn="just"/>
            <a:r>
              <a:rPr lang="en" dirty="0"/>
              <a:t>Exports of cocoa beans and its derivatives brought in overall revenues of </a:t>
            </a:r>
            <a:r>
              <a:rPr lang="en" b="1" dirty="0"/>
              <a:t>512 billion FCFA in Cameroon in 2023 </a:t>
            </a:r>
            <a:r>
              <a:rPr lang="en" dirty="0"/>
              <a:t>, up </a:t>
            </a:r>
            <a:r>
              <a:rPr lang="en" b="1" dirty="0"/>
              <a:t>10.4% </a:t>
            </a:r>
            <a:r>
              <a:rPr lang="en" dirty="0"/>
              <a:t>compared to 2022, despite a drop in the volume of exports. </a:t>
            </a:r>
            <a:r>
              <a:rPr lang="en" b="1" dirty="0"/>
              <a:t>180,095 tonnes </a:t>
            </a:r>
            <a:r>
              <a:rPr lang="en" dirty="0"/>
              <a:t>of raw beans were exported, generating more than 359 billion FCFA, or </a:t>
            </a:r>
            <a:r>
              <a:rPr lang="en" b="1" dirty="0"/>
              <a:t>12% </a:t>
            </a:r>
            <a:r>
              <a:rPr lang="en" dirty="0"/>
              <a:t>of the country's export revenues that year.</a:t>
            </a:r>
            <a:endParaRPr lang="fr-FR" dirty="0" smtClean="0"/>
          </a:p>
        </p:txBody>
      </p:sp>
      <p:sp>
        <p:nvSpPr>
          <p:cNvPr id="14" name="Rectangle 13"/>
          <p:cNvSpPr/>
          <p:nvPr/>
        </p:nvSpPr>
        <p:spPr>
          <a:xfrm>
            <a:off x="251520" y="4400706"/>
            <a:ext cx="8522091" cy="1323439"/>
          </a:xfrm>
          <a:prstGeom prst="rect">
            <a:avLst/>
          </a:prstGeom>
        </p:spPr>
        <p:txBody>
          <a:bodyPr wrap="square">
            <a:spAutoFit/>
          </a:bodyPr>
          <a:lstStyle/>
          <a:p>
            <a:pPr algn="just"/>
            <a:r>
              <a:rPr lang="en" sz="2000" dirty="0" smtClean="0"/>
              <a:t>Exports </a:t>
            </a:r>
            <a:r>
              <a:rPr lang="en" sz="2000" dirty="0"/>
              <a:t>of derivative products also contributed, with </a:t>
            </a:r>
            <a:r>
              <a:rPr lang="en" sz="2000" b="1" dirty="0"/>
              <a:t>73,236 tonnes </a:t>
            </a:r>
            <a:r>
              <a:rPr lang="en" sz="2000" dirty="0"/>
              <a:t>sold for a total of </a:t>
            </a:r>
            <a:r>
              <a:rPr lang="en" sz="2000" b="1" dirty="0"/>
              <a:t>153 billion FCFA </a:t>
            </a:r>
            <a:r>
              <a:rPr lang="en" sz="2000" dirty="0"/>
              <a:t>. The increase in income is explained by the high price of beans on the world market, due to reduced production in Ghana and Ivory Coast, the main world producers.</a:t>
            </a:r>
          </a:p>
        </p:txBody>
      </p:sp>
      <p:sp>
        <p:nvSpPr>
          <p:cNvPr id="13" name="Rectangle 12"/>
          <p:cNvSpPr/>
          <p:nvPr/>
        </p:nvSpPr>
        <p:spPr>
          <a:xfrm>
            <a:off x="5724128" y="5445224"/>
            <a:ext cx="3206749" cy="646331"/>
          </a:xfrm>
          <a:prstGeom prst="rect">
            <a:avLst/>
          </a:prstGeom>
        </p:spPr>
        <p:txBody>
          <a:bodyPr wrap="square">
            <a:spAutoFit/>
          </a:bodyPr>
          <a:lstStyle/>
          <a:p>
            <a:r>
              <a:rPr lang="en" b="1" i="1" dirty="0">
                <a:effectLst>
                  <a:outerShdw blurRad="38100" dist="38100" dir="2700000" algn="tl">
                    <a:srgbClr val="000000">
                      <a:alpha val="43137"/>
                    </a:srgbClr>
                  </a:outerShdw>
                </a:effectLst>
              </a:rPr>
              <a:t>Frédéric </a:t>
            </a:r>
            <a:r>
              <a:rPr lang="en" b="1" i="1" dirty="0" smtClean="0">
                <a:effectLst>
                  <a:outerShdw blurRad="38100" dist="38100" dir="2700000" algn="tl">
                    <a:srgbClr val="000000">
                      <a:alpha val="43137"/>
                    </a:srgbClr>
                  </a:outerShdw>
                </a:effectLst>
              </a:rPr>
              <a:t>Nonos,</a:t>
            </a:r>
          </a:p>
          <a:p>
            <a:r>
              <a:rPr lang="en" sz="900" dirty="0" smtClean="0">
                <a:effectLst>
                  <a:outerShdw blurRad="38100" dist="38100" dir="2700000" algn="tl">
                    <a:srgbClr val="000000">
                      <a:alpha val="43137"/>
                    </a:srgbClr>
                  </a:outerShdw>
                </a:effectLst>
                <a:hlinkClick r:id="rId3"/>
              </a:rPr>
              <a:t>Cocoa </a:t>
            </a:r>
            <a:r>
              <a:rPr lang="en" sz="900" dirty="0">
                <a:effectLst>
                  <a:outerShdw blurRad="38100" dist="38100" dir="2700000" algn="tl">
                    <a:srgbClr val="000000">
                      <a:alpha val="43137"/>
                    </a:srgbClr>
                  </a:outerShdw>
                </a:effectLst>
                <a:hlinkClick r:id="rId3"/>
              </a:rPr>
              <a:t>and derivatives: exports bring in 512 billion FCFA to Cameroon in 2023 (10%) - Business in Cameroon</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7663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 dirty="0" smtClean="0">
                <a:effectLst>
                  <a:outerShdw blurRad="38100" dist="38100" dir="2700000" algn="tl">
                    <a:srgbClr val="000000">
                      <a:alpha val="43137"/>
                    </a:srgbClr>
                  </a:outerShdw>
                </a:effectLst>
              </a:rPr>
              <a:t>Testimonials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67544" y="908720"/>
            <a:ext cx="8503643" cy="738336"/>
          </a:xfrm>
        </p:spPr>
        <p:txBody>
          <a:bodyPr>
            <a:noAutofit/>
          </a:bodyPr>
          <a:lstStyle/>
          <a:p>
            <a:pPr marL="0" indent="0" algn="just">
              <a:buNone/>
            </a:pPr>
            <a:r>
              <a:rPr lang="en" sz="2400" b="1" dirty="0" err="1"/>
              <a:t>Himore</a:t>
            </a:r>
            <a:r>
              <a:rPr lang="en" sz="2400" b="1" dirty="0"/>
              <a:t> </a:t>
            </a:r>
            <a:r>
              <a:rPr lang="en" sz="2400" b="1" dirty="0" err="1"/>
              <a:t>Medical </a:t>
            </a:r>
            <a:r>
              <a:rPr lang="en" sz="2400" b="1" dirty="0"/>
              <a:t>has developed the </a:t>
            </a:r>
            <a:r>
              <a:rPr lang="en" sz="2400" b="1" dirty="0" err="1"/>
              <a:t>Cardiopad </a:t>
            </a:r>
            <a:r>
              <a:rPr lang="en" sz="2400" b="1" dirty="0"/>
              <a:t>, the first African medical tablet</a:t>
            </a:r>
            <a:endParaRPr lang="fr-FR" sz="2400" b="1" dirty="0"/>
          </a:p>
        </p:txBody>
      </p:sp>
      <p:sp>
        <p:nvSpPr>
          <p:cNvPr id="8" name="Rectangle 7"/>
          <p:cNvSpPr/>
          <p:nvPr/>
        </p:nvSpPr>
        <p:spPr>
          <a:xfrm>
            <a:off x="251520" y="1844824"/>
            <a:ext cx="4464496" cy="2554545"/>
          </a:xfrm>
          <a:prstGeom prst="rect">
            <a:avLst/>
          </a:prstGeom>
        </p:spPr>
        <p:txBody>
          <a:bodyPr wrap="square">
            <a:spAutoFit/>
          </a:bodyPr>
          <a:lstStyle/>
          <a:p>
            <a:pPr algn="just"/>
            <a:r>
              <a:rPr lang="en" sz="2000" b="1" dirty="0"/>
              <a:t>Arthur </a:t>
            </a:r>
            <a:r>
              <a:rPr lang="en" sz="2000" b="1" dirty="0" err="1"/>
              <a:t>Zang </a:t>
            </a:r>
            <a:r>
              <a:rPr lang="en" sz="2000" b="1" dirty="0"/>
              <a:t>, developed the </a:t>
            </a:r>
            <a:r>
              <a:rPr lang="en" sz="2000" b="1" dirty="0" err="1"/>
              <a:t>Cardiopad </a:t>
            </a:r>
            <a:r>
              <a:rPr lang="en" sz="2000" b="1" dirty="0"/>
              <a:t>, unanimously presented as being the first African medical tablet.</a:t>
            </a:r>
            <a:endParaRPr lang="fr-FR" sz="2000" b="1" dirty="0" smtClean="0"/>
          </a:p>
          <a:p>
            <a:pPr algn="just"/>
            <a:endParaRPr lang="fr-FR" sz="2000" b="1" dirty="0"/>
          </a:p>
          <a:p>
            <a:pPr algn="just"/>
            <a:r>
              <a:rPr lang="en" sz="2000" dirty="0"/>
              <a:t>This technological innovation has received several </a:t>
            </a:r>
            <a:r>
              <a:rPr lang="en" sz="2000" dirty="0" smtClean="0"/>
              <a:t>international awards </a:t>
            </a:r>
            <a:r>
              <a:rPr lang="en" sz="2000" dirty="0"/>
              <a:t>and today allows its author to embark on a new innovative project.</a:t>
            </a:r>
            <a:endParaRPr lang="fr-FR" sz="2000" b="1" dirty="0" smtClean="0"/>
          </a:p>
        </p:txBody>
      </p:sp>
      <p:sp>
        <p:nvSpPr>
          <p:cNvPr id="14" name="Rectangle 13"/>
          <p:cNvSpPr/>
          <p:nvPr/>
        </p:nvSpPr>
        <p:spPr>
          <a:xfrm>
            <a:off x="251520" y="4293096"/>
            <a:ext cx="8522091" cy="1938992"/>
          </a:xfrm>
          <a:prstGeom prst="rect">
            <a:avLst/>
          </a:prstGeom>
        </p:spPr>
        <p:txBody>
          <a:bodyPr wrap="square">
            <a:spAutoFit/>
          </a:bodyPr>
          <a:lstStyle/>
          <a:p>
            <a:pPr algn="just"/>
            <a:r>
              <a:rPr lang="en" sz="2000" dirty="0"/>
              <a:t>The very latest, Arthur </a:t>
            </a:r>
            <a:r>
              <a:rPr lang="en" sz="2000" dirty="0" err="1"/>
              <a:t>Zang </a:t>
            </a:r>
            <a:r>
              <a:rPr lang="en" sz="2000" dirty="0"/>
              <a:t>received it on May 26, 2016 in the Tanzanian capital. This is </a:t>
            </a:r>
            <a:r>
              <a:rPr lang="en" sz="2000" dirty="0" err="1"/>
              <a:t>Africa </a:t>
            </a:r>
            <a:r>
              <a:rPr lang="en" sz="2000" dirty="0"/>
              <a:t>'s gold medal </a:t>
            </a:r>
            <a:r>
              <a:rPr lang="en" sz="2000" dirty="0" err="1"/>
              <a:t>Prize </a:t>
            </a:r>
            <a:r>
              <a:rPr lang="en" sz="2000" dirty="0"/>
              <a:t>for </a:t>
            </a:r>
            <a:r>
              <a:rPr lang="en" sz="2000" dirty="0" err="1"/>
              <a:t>Engeneering </a:t>
            </a:r>
            <a:r>
              <a:rPr lang="en" sz="2000" dirty="0"/>
              <a:t>Innovation, organized by the Royal </a:t>
            </a:r>
            <a:r>
              <a:rPr lang="en" sz="2000" dirty="0" err="1"/>
              <a:t>Academy </a:t>
            </a:r>
            <a:r>
              <a:rPr lang="en" sz="2000" dirty="0"/>
              <a:t>of Engineering in the United Kingdom. This medal comes with a reward of 5,000 pounds, or approximately 23 million CFA francs. The Cameroonian engineer was </a:t>
            </a:r>
            <a:r>
              <a:rPr lang="en" sz="2000" dirty="0" err="1"/>
              <a:t>chosen </a:t>
            </a:r>
            <a:r>
              <a:rPr lang="en" sz="2000" dirty="0"/>
              <a:t>among 900 candidates </a:t>
            </a:r>
            <a:r>
              <a:rPr lang="en" sz="2000" dirty="0" err="1"/>
              <a:t>from </a:t>
            </a:r>
            <a:r>
              <a:rPr lang="en" sz="2000" dirty="0"/>
              <a:t>42 </a:t>
            </a:r>
            <a:r>
              <a:rPr lang="en" sz="2000" dirty="0" smtClean="0"/>
              <a:t>African countries.</a:t>
            </a:r>
            <a:endParaRPr lang="fr-FR" sz="2000" dirty="0"/>
          </a:p>
        </p:txBody>
      </p:sp>
      <p:sp>
        <p:nvSpPr>
          <p:cNvPr id="13" name="Rectangle 12"/>
          <p:cNvSpPr/>
          <p:nvPr/>
        </p:nvSpPr>
        <p:spPr>
          <a:xfrm>
            <a:off x="5649220" y="5871231"/>
            <a:ext cx="3124392" cy="307777"/>
          </a:xfrm>
          <a:prstGeom prst="rect">
            <a:avLst/>
          </a:prstGeom>
        </p:spPr>
        <p:txBody>
          <a:bodyPr wrap="square">
            <a:spAutoFit/>
          </a:bodyPr>
          <a:lstStyle/>
          <a:p>
            <a:pPr algn="ctr"/>
            <a:r>
              <a:rPr lang="en" sz="1400" b="1" dirty="0">
                <a:hlinkClick r:id="rId2"/>
              </a:rPr>
              <a:t>IC51.pdf (investincameroun.com)</a:t>
            </a:r>
            <a:endParaRPr lang="fr-FR" sz="1400"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895932" y="1628800"/>
            <a:ext cx="3842700" cy="268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66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 dirty="0" smtClean="0">
                <a:effectLst>
                  <a:outerShdw blurRad="38100" dist="38100" dir="2700000" algn="tl">
                    <a:srgbClr val="000000">
                      <a:alpha val="43137"/>
                    </a:srgbClr>
                  </a:outerShdw>
                </a:effectLst>
              </a:rPr>
              <a:t>LET’S CONCLUDE</a:t>
            </a:r>
            <a:endParaRPr lang="fr-FR" dirty="0">
              <a:effectLst>
                <a:outerShdw blurRad="38100" dist="38100" dir="2700000" algn="tl">
                  <a:srgbClr val="000000">
                    <a:alpha val="43137"/>
                  </a:srgbClr>
                </a:outerShdw>
              </a:effectLst>
            </a:endParaRPr>
          </a:p>
        </p:txBody>
      </p:sp>
      <p:sp>
        <p:nvSpPr>
          <p:cNvPr id="8" name="Rectangle 7"/>
          <p:cNvSpPr/>
          <p:nvPr/>
        </p:nvSpPr>
        <p:spPr>
          <a:xfrm>
            <a:off x="467544" y="908720"/>
            <a:ext cx="8522090" cy="5509200"/>
          </a:xfrm>
          <a:prstGeom prst="rect">
            <a:avLst/>
          </a:prstGeom>
        </p:spPr>
        <p:txBody>
          <a:bodyPr wrap="square">
            <a:spAutoFit/>
          </a:bodyPr>
          <a:lstStyle/>
          <a:p>
            <a:pPr algn="just"/>
            <a:r>
              <a:rPr lang="en" sz="1600" b="1" dirty="0"/>
              <a:t>Business opportunities in Cameroon and Central Africa are numerous and diverse. </a:t>
            </a:r>
            <a:r>
              <a:rPr lang="en" sz="1600" b="1" dirty="0" smtClean="0"/>
              <a:t>In addition to the growth </a:t>
            </a:r>
            <a:r>
              <a:rPr lang="en" sz="1600" b="1" dirty="0" err="1" smtClean="0"/>
              <a:t>sectors </a:t>
            </a:r>
            <a:r>
              <a:rPr lang="en" sz="1600" b="1" dirty="0" smtClean="0"/>
              <a:t>developed above, here are </a:t>
            </a:r>
            <a:r>
              <a:rPr lang="en" sz="1600" b="1" dirty="0"/>
              <a:t>some key sectors and industries that </a:t>
            </a:r>
            <a:r>
              <a:rPr lang="en" sz="1600" b="1" dirty="0" smtClean="0"/>
              <a:t>also offer </a:t>
            </a:r>
            <a:r>
              <a:rPr lang="en" sz="1600" b="1" dirty="0"/>
              <a:t>interesting prospects for businesses and entrepreneurs:</a:t>
            </a:r>
          </a:p>
          <a:p>
            <a:pPr algn="just"/>
            <a:endParaRPr lang="fr-FR" sz="1600" b="1" dirty="0"/>
          </a:p>
          <a:p>
            <a:pPr algn="just"/>
            <a:r>
              <a:rPr lang="en" sz="1600" b="1" dirty="0"/>
              <a:t>1. The agro-industry sector: </a:t>
            </a:r>
            <a:r>
              <a:rPr lang="en" sz="1600" dirty="0"/>
              <a:t>Cameroon and Central Africa have vast agricultural and agri-food resources. Investment opportunities in agricultural production, food processing, export of agricultural products, etc., are promising.</a:t>
            </a:r>
          </a:p>
          <a:p>
            <a:pPr algn="just"/>
            <a:r>
              <a:rPr lang="en" sz="1600" b="1" dirty="0" smtClean="0"/>
              <a:t>2</a:t>
            </a:r>
            <a:r>
              <a:rPr lang="en" sz="1600" b="1" dirty="0"/>
              <a:t>. Infrastructure and public works: </a:t>
            </a:r>
            <a:r>
              <a:rPr lang="en" sz="1600" dirty="0"/>
              <a:t>The region has a significant need for basic infrastructure, such as roads, bridges, water and sanitation networks, renewable energies, etc. Investments in this area are essential for economic and social development.</a:t>
            </a:r>
          </a:p>
          <a:p>
            <a:pPr algn="just"/>
            <a:r>
              <a:rPr lang="en" sz="1600" b="1" dirty="0" smtClean="0"/>
              <a:t>3</a:t>
            </a:r>
            <a:r>
              <a:rPr lang="en" sz="1600" b="1" dirty="0"/>
              <a:t>. The new technology sector </a:t>
            </a:r>
            <a:r>
              <a:rPr lang="en" sz="1600" dirty="0"/>
              <a:t>: With the rapid development of information and communication technologies in Central Africa, opportunities in digital technologies, start-ups, IT services, etc., are booming.</a:t>
            </a:r>
          </a:p>
          <a:p>
            <a:pPr algn="just"/>
            <a:r>
              <a:rPr lang="en" sz="1600" b="1" dirty="0" smtClean="0"/>
              <a:t>4</a:t>
            </a:r>
            <a:r>
              <a:rPr lang="en" sz="1600" b="1" dirty="0"/>
              <a:t>. The tourism and hospitality industry: </a:t>
            </a:r>
            <a:r>
              <a:rPr lang="en" sz="1600" dirty="0"/>
              <a:t>Cameroon has a rich cultural, natural and tourist diversity. Investments in the tourism sector, including hotels, travel agencies, tourist attractions, etc., offer growth prospects.</a:t>
            </a:r>
          </a:p>
          <a:p>
            <a:pPr algn="just"/>
            <a:r>
              <a:rPr lang="en" sz="1600" b="1" dirty="0" smtClean="0"/>
              <a:t>5</a:t>
            </a:r>
            <a:r>
              <a:rPr lang="en" sz="1600" b="1" dirty="0"/>
              <a:t>. The energy sector: </a:t>
            </a:r>
            <a:r>
              <a:rPr lang="en" sz="1600" dirty="0"/>
              <a:t>Central Africa is full of energy resources such as oil, gas, hydroelectricity, etc. Investment opportunities in power generation, renewable energy, energy efficiency, etc., are promising.</a:t>
            </a:r>
          </a:p>
          <a:p>
            <a:pPr algn="just"/>
            <a:r>
              <a:rPr lang="en" sz="1600" b="1" dirty="0" smtClean="0"/>
              <a:t>6</a:t>
            </a:r>
            <a:r>
              <a:rPr lang="en" sz="1600" b="1" dirty="0"/>
              <a:t>. Distribution and retail markets: </a:t>
            </a:r>
            <a:r>
              <a:rPr lang="en" sz="1600" dirty="0"/>
              <a:t>With a growing population and an emerging middle class, Cameroon and Central Africa offer opportunities in retail, consumer product distribution, franchising, etc. </a:t>
            </a:r>
            <a:endParaRPr lang="fr-FR" sz="1600" b="1" dirty="0"/>
          </a:p>
        </p:txBody>
      </p:sp>
      <p:sp>
        <p:nvSpPr>
          <p:cNvPr id="3" name="Rectangle 2"/>
          <p:cNvSpPr/>
          <p:nvPr/>
        </p:nvSpPr>
        <p:spPr>
          <a:xfrm>
            <a:off x="3240360" y="44624"/>
            <a:ext cx="5868144" cy="738664"/>
          </a:xfrm>
          <a:prstGeom prst="rect">
            <a:avLst/>
          </a:prstGeom>
          <a:solidFill>
            <a:schemeClr val="accent2">
              <a:lumMod val="60000"/>
              <a:lumOff val="40000"/>
            </a:schemeClr>
          </a:solidFill>
        </p:spPr>
        <p:txBody>
          <a:bodyPr wrap="square">
            <a:spAutoFit/>
          </a:bodyPr>
          <a:lstStyle/>
          <a:p>
            <a:pPr algn="just"/>
            <a:r>
              <a:rPr lang="en" sz="1400" b="1" dirty="0"/>
              <a:t>These business opportunities demonstrate the economic potential of the region and invite investors and entrepreneurs to explore different avenues to develop their activities in Cameroon and Central Africa.</a:t>
            </a:r>
          </a:p>
        </p:txBody>
      </p:sp>
    </p:spTree>
    <p:extLst>
      <p:ext uri="{BB962C8B-B14F-4D97-AF65-F5344CB8AC3E}">
        <p14:creationId xmlns:p14="http://schemas.microsoft.com/office/powerpoint/2010/main" val="141763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tretch>
            <a:fillRect/>
          </a:stretch>
        </p:blipFill>
        <p:spPr>
          <a:xfrm>
            <a:off x="230180" y="2818500"/>
            <a:ext cx="8677450" cy="1834636"/>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47F28"/>
              </a:solidFill>
            </a:endParaRPr>
          </a:p>
        </p:txBody>
      </p:sp>
      <p:sp>
        <p:nvSpPr>
          <p:cNvPr id="14" name="Title 3"/>
          <p:cNvSpPr txBox="1">
            <a:spLocks/>
          </p:cNvSpPr>
          <p:nvPr/>
        </p:nvSpPr>
        <p:spPr>
          <a:xfrm>
            <a:off x="437859" y="3073036"/>
            <a:ext cx="8277132"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fr-FR" sz="4400" kern="1200">
                <a:solidFill>
                  <a:schemeClr val="tx1"/>
                </a:solidFill>
                <a:latin typeface="+mj-lt"/>
                <a:ea typeface="+mj-ea"/>
                <a:cs typeface="+mj-cs"/>
              </a:defRPr>
            </a:lvl1pPr>
          </a:lstStyle>
          <a:p>
            <a:pPr algn="l">
              <a:lnSpc>
                <a:spcPct val="87000"/>
              </a:lnSpc>
            </a:pPr>
            <a:r>
              <a:rPr lang="en" sz="4800" dirty="0"/>
              <a:t> </a:t>
            </a:r>
            <a:r>
              <a:rPr lang="fr-FR" sz="4800" dirty="0"/>
              <a:t/>
            </a:r>
            <a:br>
              <a:rPr lang="fr-FR" sz="4800" dirty="0"/>
            </a:br>
            <a:r>
              <a:rPr lang="en" sz="4800" b="1" dirty="0" smtClean="0">
                <a:solidFill>
                  <a:schemeClr val="bg1"/>
                </a:solidFill>
                <a:latin typeface="Arial" pitchFamily="34" charset="0"/>
                <a:cs typeface="Arial" pitchFamily="34" charset="0"/>
              </a:rPr>
              <a:t>WELCOME TO </a:t>
            </a:r>
            <a:r>
              <a:rPr lang="en" sz="4800" b="1" dirty="0" smtClean="0">
                <a:solidFill>
                  <a:srgbClr val="00B050"/>
                </a:solidFill>
                <a:latin typeface="Arial" pitchFamily="34" charset="0"/>
                <a:cs typeface="Arial" pitchFamily="34" charset="0"/>
              </a:rPr>
              <a:t>CAM</a:t>
            </a:r>
            <a:r>
              <a:rPr lang="en" sz="4800" b="1" dirty="0" smtClean="0">
                <a:solidFill>
                  <a:srgbClr val="FF0000"/>
                </a:solidFill>
                <a:latin typeface="Arial" pitchFamily="34" charset="0"/>
                <a:cs typeface="Arial" pitchFamily="34" charset="0"/>
              </a:rPr>
              <a:t>E</a:t>
            </a:r>
            <a:r>
              <a:rPr lang="en" sz="4800" b="1" dirty="0" smtClean="0">
                <a:solidFill>
                  <a:srgbClr val="FFFF00"/>
                </a:solidFill>
                <a:latin typeface="Arial" pitchFamily="34" charset="0"/>
                <a:cs typeface="Arial" pitchFamily="34" charset="0"/>
              </a:rPr>
              <a:t>R</a:t>
            </a:r>
            <a:r>
              <a:rPr lang="en" sz="4800" b="1" dirty="0" smtClean="0">
                <a:solidFill>
                  <a:srgbClr val="FF0000"/>
                </a:solidFill>
                <a:latin typeface="Arial" pitchFamily="34" charset="0"/>
                <a:cs typeface="Arial" pitchFamily="34" charset="0"/>
              </a:rPr>
              <a:t>O</a:t>
            </a:r>
            <a:r>
              <a:rPr lang="en" sz="4800" b="1" dirty="0" smtClean="0">
                <a:solidFill>
                  <a:srgbClr val="FFFF00"/>
                </a:solidFill>
                <a:latin typeface="Arial" pitchFamily="34" charset="0"/>
                <a:cs typeface="Arial" pitchFamily="34" charset="0"/>
              </a:rPr>
              <a:t>ON</a:t>
            </a:r>
            <a:endParaRPr lang="fr-FR" sz="4800" b="1" dirty="0">
              <a:solidFill>
                <a:srgbClr val="FFFF00"/>
              </a:solidFill>
              <a:latin typeface="Arial" pitchFamily="34" charset="0"/>
              <a:cs typeface="Arial" pitchFamily="34" charset="0"/>
            </a:endParaRPr>
          </a:p>
        </p:txBody>
      </p:sp>
      <p:pic>
        <p:nvPicPr>
          <p:cNvPr id="15" name="Image 14"/>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495455" y="5091483"/>
            <a:ext cx="2259775" cy="1311226"/>
          </a:xfrm>
          <a:prstGeom prst="rect">
            <a:avLst/>
          </a:prstGeom>
        </p:spPr>
      </p:pic>
      <p:pic>
        <p:nvPicPr>
          <p:cNvPr id="21" name="Image 20"/>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79" y="13648"/>
            <a:ext cx="3534985" cy="25530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8" fill="hold" nodeType="withEffect">
                                  <p:stCondLst>
                                    <p:cond delay="0"/>
                                  </p:stCondLst>
                                  <p:childTnLst>
                                    <p:anim calcmode="lin" valueType="num">
                                      <p:cBhvr additive="base">
                                        <p:cTn id="9" dur="750"/>
                                        <p:tgtEl>
                                          <p:spTgt spid="9"/>
                                        </p:tgtEl>
                                        <p:attrNameLst>
                                          <p:attrName>ppt_x</p:attrName>
                                        </p:attrNameLst>
                                      </p:cBhvr>
                                      <p:tavLst>
                                        <p:tav tm="0">
                                          <p:val>
                                            <p:strVal val="ppt_x"/>
                                          </p:val>
                                        </p:tav>
                                        <p:tav tm="100000">
                                          <p:val>
                                            <p:strVal val="0-ppt_w/2"/>
                                          </p:val>
                                        </p:tav>
                                      </p:tavLst>
                                    </p:anim>
                                    <p:anim calcmode="lin" valueType="num">
                                      <p:cBhvr additive="base">
                                        <p:cTn id="10" dur="750"/>
                                        <p:tgtEl>
                                          <p:spTgt spid="9"/>
                                        </p:tgtEl>
                                        <p:attrNameLst>
                                          <p:attrName>ppt_y</p:attrName>
                                        </p:attrNameLst>
                                      </p:cBhvr>
                                      <p:tavLst>
                                        <p:tav tm="0">
                                          <p:val>
                                            <p:strVal val="ppt_y"/>
                                          </p:val>
                                        </p:tav>
                                        <p:tav tm="100000">
                                          <p:val>
                                            <p:strVal val="ppt_y"/>
                                          </p:val>
                                        </p:tav>
                                      </p:tavLst>
                                    </p:anim>
                                    <p:set>
                                      <p:cBhvr>
                                        <p:cTn id="11" dur="1" fill="hold">
                                          <p:stCondLst>
                                            <p:cond delay="749"/>
                                          </p:stCondLst>
                                        </p:cTn>
                                        <p:tgtEl>
                                          <p:spTgt spid="9"/>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250"/>
                                        <p:tgtEl>
                                          <p:spTgt spid="14"/>
                                        </p:tgtEl>
                                      </p:cBhvr>
                                    </p:animEffect>
                                    <p:set>
                                      <p:cBhvr>
                                        <p:cTn id="14"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4003" y="0"/>
            <a:ext cx="3588512" cy="836712"/>
          </a:xfrm>
        </p:spPr>
        <p:txBody>
          <a:bodyPr>
            <a:noAutofit/>
          </a:bodyPr>
          <a:lstStyle/>
          <a:p>
            <a:pPr lvl="0">
              <a:spcBef>
                <a:spcPts val="0"/>
              </a:spcBef>
            </a:pPr>
            <a:r>
              <a:rPr lang="en" sz="3600" b="0" cap="none" dirty="0" smtClean="0">
                <a:solidFill>
                  <a:prstClr val="black">
                    <a:lumMod val="50000"/>
                    <a:lumOff val="50000"/>
                  </a:prstClr>
                </a:solidFill>
                <a:ea typeface="+mn-ea"/>
                <a:cs typeface="+mn-cs"/>
              </a:rPr>
              <a:t>Area </a:t>
            </a:r>
            <a:endParaRPr lang="fr-FR" sz="2400" dirty="0"/>
          </a:p>
        </p:txBody>
      </p:sp>
      <p:sp>
        <p:nvSpPr>
          <p:cNvPr id="6" name="Text Placeholder 4"/>
          <p:cNvSpPr>
            <a:spLocks noGrp="1"/>
          </p:cNvSpPr>
          <p:nvPr>
            <p:ph type="body" idx="1"/>
          </p:nvPr>
        </p:nvSpPr>
        <p:spPr>
          <a:xfrm>
            <a:off x="0" y="4083140"/>
            <a:ext cx="9036496" cy="2154172"/>
          </a:xfrm>
        </p:spPr>
        <p:txBody>
          <a:bodyPr>
            <a:normAutofit/>
          </a:bodyPr>
          <a:lstStyle/>
          <a:p>
            <a:pPr lvl="0" algn="just">
              <a:spcBef>
                <a:spcPts val="0"/>
              </a:spcBef>
            </a:pPr>
            <a:r>
              <a:rPr lang="en" dirty="0" smtClean="0"/>
              <a:t>Furthermore </a:t>
            </a:r>
            <a:r>
              <a:rPr lang="en" dirty="0"/>
              <a:t>, the Cameroonian market has numerous foreign establishments, particularly in Douala, including around a hundred French subsidiaries, around 200 companies belonging to French nationals, but also national public and private groups, some of which operate throughout the region </a:t>
            </a:r>
            <a:r>
              <a:rPr lang="en" dirty="0" smtClean="0"/>
              <a:t>.</a:t>
            </a:r>
          </a:p>
          <a:p>
            <a:pPr lvl="0" algn="just">
              <a:spcBef>
                <a:spcPts val="0"/>
              </a:spcBef>
            </a:pPr>
            <a:r>
              <a:rPr lang="en" dirty="0" smtClean="0"/>
              <a:t>Given </a:t>
            </a:r>
            <a:r>
              <a:rPr lang="en" dirty="0"/>
              <a:t>its geographical position, the </a:t>
            </a:r>
            <a:r>
              <a:rPr lang="en" b="1" dirty="0"/>
              <a:t>economic capital of Cameroon </a:t>
            </a:r>
            <a:r>
              <a:rPr lang="en" dirty="0"/>
              <a:t>(or even of CEMAC) has become </a:t>
            </a:r>
            <a:r>
              <a:rPr lang="en" b="1" dirty="0"/>
              <a:t>the hub for trade and business with the countries of the sub-region </a:t>
            </a:r>
            <a:r>
              <a:rPr lang="en" dirty="0"/>
              <a:t>(Chad, Central African Republic, northern Congo and northern Gabon).</a:t>
            </a:r>
            <a:endParaRPr lang="fr-FR" b="1" dirty="0">
              <a:solidFill>
                <a:prstClr val="black">
                  <a:lumMod val="75000"/>
                  <a:lumOff val="25000"/>
                </a:prstClr>
              </a:solidFill>
            </a:endParaRPr>
          </a:p>
        </p:txBody>
      </p:sp>
      <p:pic>
        <p:nvPicPr>
          <p:cNvPr id="7" name="Picture 2" descr="Le Congo porte à 4 les Etats dont les frontières sont désormais ouvertes  aux autres pays de la Cemac - Investir au Camerou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008" y="908720"/>
            <a:ext cx="4355976" cy="321027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txBox="1">
            <a:spLocks/>
          </p:cNvSpPr>
          <p:nvPr/>
        </p:nvSpPr>
        <p:spPr>
          <a:xfrm>
            <a:off x="4427984" y="908721"/>
            <a:ext cx="4608512" cy="3456384"/>
          </a:xfrm>
          <a:prstGeom prst="rect">
            <a:avLst/>
          </a:prstGeom>
        </p:spPr>
        <p:txBody>
          <a:bodyPr vert="horz" lIns="91440" tIns="45720" rIns="91440" bIns="45720" rtlCol="0" anchor="b">
            <a:noAutofit/>
          </a:bodyPr>
          <a:lstStyle>
            <a:lvl1pPr marL="0" indent="0" algn="r" defTabSz="914400" rtl="0" eaLnBrk="1" latinLnBrk="0" hangingPunct="1">
              <a:spcBef>
                <a:spcPct val="20000"/>
              </a:spcBef>
              <a:buFont typeface="Arial" pitchFamily="34" charset="0"/>
              <a:buNone/>
              <a:defRPr kumimoji="0" lang="fr-FR" sz="18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fr-F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fr-F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9pPr>
          </a:lstStyle>
          <a:p>
            <a:pPr algn="l">
              <a:spcBef>
                <a:spcPts val="0"/>
              </a:spcBef>
            </a:pPr>
            <a:r>
              <a:rPr lang="en" dirty="0" smtClean="0"/>
              <a:t>Described as “Africa in miniature” for its geographical and human diversity, Cameroon is also considered </a:t>
            </a:r>
            <a:r>
              <a:rPr lang="en" b="1" dirty="0" smtClean="0"/>
              <a:t>the economic heavyweight of Central Africa.</a:t>
            </a:r>
          </a:p>
          <a:p>
            <a:pPr algn="just">
              <a:spcBef>
                <a:spcPts val="0"/>
              </a:spcBef>
            </a:pPr>
            <a:r>
              <a:rPr lang="en" sz="1000" b="1" dirty="0" smtClean="0"/>
              <a:t> </a:t>
            </a:r>
            <a:r>
              <a:rPr lang="en" sz="1000" dirty="0" smtClean="0"/>
              <a:t>. </a:t>
            </a:r>
            <a:r>
              <a:rPr lang="fr-FR" dirty="0" smtClean="0"/>
              <a:t/>
            </a:r>
            <a:br>
              <a:rPr lang="fr-FR" dirty="0" smtClean="0"/>
            </a:br>
            <a:r>
              <a:rPr lang="en" dirty="0" smtClean="0"/>
              <a:t>The country has the most diversified economy in the region. Cameroonian GDP growth has been steady since 2008 and has remained above 5% since 2012. </a:t>
            </a:r>
            <a:r>
              <a:rPr lang="fr-FR" dirty="0" smtClean="0"/>
              <a:t/>
            </a:r>
            <a:br>
              <a:rPr lang="fr-FR" dirty="0" smtClean="0"/>
            </a:br>
            <a:r>
              <a:rPr lang="en" dirty="0" smtClean="0"/>
              <a:t>The growth strategy implemented, with the support of international donors, provides for major </a:t>
            </a:r>
            <a:r>
              <a:rPr lang="en" b="1" dirty="0" smtClean="0"/>
              <a:t>structuring projects in numerous sectors</a:t>
            </a:r>
            <a:r>
              <a:rPr lang="en" dirty="0" smtClean="0"/>
              <a:t>.</a:t>
            </a:r>
            <a:endParaRPr lang="fr-FR" b="1" dirty="0">
              <a:solidFill>
                <a:prstClr val="black">
                  <a:lumMod val="75000"/>
                  <a:lumOff val="25000"/>
                </a:prstClr>
              </a:solidFill>
            </a:endParaRPr>
          </a:p>
        </p:txBody>
      </p:sp>
    </p:spTree>
    <p:extLst>
      <p:ext uri="{BB962C8B-B14F-4D97-AF65-F5344CB8AC3E}">
        <p14:creationId xmlns:p14="http://schemas.microsoft.com/office/powerpoint/2010/main" val="171176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 sz="17000" b="1">
                <a:solidFill>
                  <a:srgbClr val="2A7A9E">
                    <a:alpha val="40000"/>
                  </a:srgbClr>
                </a:solidFill>
                <a:cs typeface="Arial" pitchFamily="34" charset="0"/>
              </a:rPr>
              <a:t>2</a:t>
            </a:r>
          </a:p>
        </p:txBody>
      </p:sp>
      <p:sp>
        <p:nvSpPr>
          <p:cNvPr id="9" name="Title 8"/>
          <p:cNvSpPr>
            <a:spLocks noGrp="1"/>
          </p:cNvSpPr>
          <p:nvPr>
            <p:ph type="title"/>
          </p:nvPr>
        </p:nvSpPr>
        <p:spPr/>
        <p:txBody>
          <a:bodyPr>
            <a:noAutofit/>
          </a:bodyPr>
          <a:lstStyle/>
          <a:p>
            <a:pPr lvl="0">
              <a:spcBef>
                <a:spcPts val="0"/>
              </a:spcBef>
            </a:pPr>
            <a:r>
              <a:rPr lang="en" sz="4000" cap="none" dirty="0" err="1" smtClean="0">
                <a:solidFill>
                  <a:prstClr val="black">
                    <a:lumMod val="85000"/>
                    <a:lumOff val="15000"/>
                  </a:prstClr>
                </a:solidFill>
                <a:ea typeface="+mn-ea"/>
                <a:cs typeface="+mn-cs"/>
              </a:rPr>
              <a:t>Statistics</a:t>
            </a:r>
            <a:r>
              <a:rPr lang="en" sz="4000" cap="none" dirty="0" smtClean="0">
                <a:solidFill>
                  <a:prstClr val="black">
                    <a:lumMod val="85000"/>
                    <a:lumOff val="15000"/>
                  </a:prstClr>
                </a:solidFill>
                <a:ea typeface="+mn-ea"/>
                <a:cs typeface="+mn-cs"/>
              </a:rPr>
              <a:t> </a:t>
            </a:r>
            <a:r>
              <a:rPr lang="en" sz="4000" b="0" cap="none" dirty="0" smtClean="0">
                <a:solidFill>
                  <a:prstClr val="black">
                    <a:lumMod val="50000"/>
                    <a:lumOff val="50000"/>
                  </a:prstClr>
                </a:solidFill>
                <a:ea typeface="+mn-ea"/>
                <a:cs typeface="+mn-cs"/>
              </a:rPr>
              <a:t>keys</a:t>
            </a:r>
            <a:endParaRPr lang="fr-FR"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 sz="1700" b="1" dirty="0">
                <a:solidFill>
                  <a:prstClr val="black">
                    <a:lumMod val="75000"/>
                    <a:lumOff val="25000"/>
                  </a:prstClr>
                </a:solidFill>
              </a:rPr>
              <a:t>(population, GDP, growth rate)</a:t>
            </a:r>
          </a:p>
        </p:txBody>
      </p:sp>
      <p:pic>
        <p:nvPicPr>
          <p:cNvPr id="7" name="Imag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8" name="Title 3"/>
          <p:cNvSpPr>
            <a:spLocks noGrp="1"/>
          </p:cNvSpPr>
          <p:nvPr>
            <p:ph type="title"/>
          </p:nvPr>
        </p:nvSpPr>
        <p:spPr>
          <a:xfrm>
            <a:off x="0" y="5949280"/>
            <a:ext cx="5522107" cy="836712"/>
          </a:xfrm>
        </p:spPr>
        <p:txBody>
          <a:bodyPr>
            <a:noAutofit/>
          </a:bodyPr>
          <a:lstStyle/>
          <a:p>
            <a:pPr lvl="0">
              <a:spcBef>
                <a:spcPts val="0"/>
              </a:spcBef>
            </a:pPr>
            <a:r>
              <a:rPr lang="en" sz="3600" b="0" cap="none" dirty="0" smtClean="0">
                <a:solidFill>
                  <a:prstClr val="black">
                    <a:lumMod val="50000"/>
                    <a:lumOff val="50000"/>
                  </a:prstClr>
                </a:solidFill>
              </a:rPr>
              <a:t>Key </a:t>
            </a:r>
            <a:endParaRPr lang="fr-FR" sz="2400" dirty="0"/>
          </a:p>
        </p:txBody>
      </p:sp>
      <p:pic>
        <p:nvPicPr>
          <p:cNvPr id="6" name="Image 5"/>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767" y="5805264"/>
            <a:ext cx="1368745" cy="1183472"/>
          </a:xfrm>
          <a:prstGeom prst="rect">
            <a:avLst/>
          </a:prstGeom>
        </p:spPr>
      </p:pic>
      <p:grpSp>
        <p:nvGrpSpPr>
          <p:cNvPr id="7" name="Groupe 6"/>
          <p:cNvGrpSpPr/>
          <p:nvPr/>
        </p:nvGrpSpPr>
        <p:grpSpPr>
          <a:xfrm>
            <a:off x="-2" y="0"/>
            <a:ext cx="9144001" cy="5805264"/>
            <a:chOff x="-2" y="0"/>
            <a:chExt cx="9144001" cy="5805264"/>
          </a:xfrm>
        </p:grpSpPr>
        <p:pic>
          <p:nvPicPr>
            <p:cNvPr id="3" name="Image 2"/>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2" y="0"/>
              <a:ext cx="9144001" cy="5805264"/>
            </a:xfrm>
            <a:prstGeom prst="rect">
              <a:avLst/>
            </a:prstGeom>
          </p:spPr>
        </p:pic>
        <p:sp>
          <p:nvSpPr>
            <p:cNvPr id="2" name="Rectangle 1"/>
            <p:cNvSpPr/>
            <p:nvPr/>
          </p:nvSpPr>
          <p:spPr>
            <a:xfrm>
              <a:off x="143744" y="1628800"/>
              <a:ext cx="4896544" cy="1292662"/>
            </a:xfrm>
            <a:prstGeom prst="rect">
              <a:avLst/>
            </a:prstGeom>
            <a:solidFill>
              <a:srgbClr val="00007A"/>
            </a:solidFill>
          </p:spPr>
          <p:txBody>
            <a:bodyPr wrap="square">
              <a:spAutoFit/>
            </a:bodyPr>
            <a:lstStyle/>
            <a:p>
              <a:pPr algn="just"/>
              <a:r>
                <a:rPr lang="en-US" sz="1300" dirty="0">
                  <a:solidFill>
                    <a:schemeClr val="bg1"/>
                  </a:solidFill>
                </a:rPr>
                <a:t>Cameroon is the leading country in the CEMAC zone in terms of GDP (32.8 billion Euros in 2020) and population. Despite a negative economic growth declaration (-3.5%, negative growth for the first time in 30 years) and the persistence of security crises in certain regions, the country remains an attractive market, with abundant natural resources and business opportunities to seize.</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 sz="17000" b="1">
                <a:solidFill>
                  <a:srgbClr val="65B131">
                    <a:alpha val="64000"/>
                  </a:srgbClr>
                </a:solidFill>
                <a:cs typeface="Arial" pitchFamily="34" charset="0"/>
              </a:rPr>
              <a:t>3</a:t>
            </a:r>
          </a:p>
        </p:txBody>
      </p:sp>
      <p:sp>
        <p:nvSpPr>
          <p:cNvPr id="8" name="Title 7"/>
          <p:cNvSpPr>
            <a:spLocks noGrp="1"/>
          </p:cNvSpPr>
          <p:nvPr>
            <p:ph type="title"/>
          </p:nvPr>
        </p:nvSpPr>
        <p:spPr/>
        <p:txBody>
          <a:bodyPr>
            <a:noAutofit/>
          </a:bodyPr>
          <a:lstStyle/>
          <a:p>
            <a:pPr lvl="0">
              <a:spcBef>
                <a:spcPts val="0"/>
              </a:spcBef>
            </a:pPr>
            <a:r>
              <a:rPr lang="en" sz="4000" b="0" cap="none" dirty="0" smtClean="0">
                <a:solidFill>
                  <a:prstClr val="black">
                    <a:lumMod val="50000"/>
                    <a:lumOff val="50000"/>
                  </a:prstClr>
                </a:solidFill>
                <a:ea typeface="+mn-ea"/>
                <a:cs typeface="+mn-cs"/>
              </a:rPr>
              <a:t>Strategic </a:t>
            </a:r>
            <a:endParaRPr lang="fr-FR" sz="2800" dirty="0"/>
          </a:p>
        </p:txBody>
      </p:sp>
      <p:sp>
        <p:nvSpPr>
          <p:cNvPr id="9" name="Text Placeholder 8"/>
          <p:cNvSpPr>
            <a:spLocks noGrp="1"/>
          </p:cNvSpPr>
          <p:nvPr>
            <p:ph type="body" idx="1"/>
          </p:nvPr>
        </p:nvSpPr>
        <p:spPr/>
        <p:txBody>
          <a:bodyPr vert="horz" lIns="91440" tIns="45720" rIns="91440" bIns="45720" rtlCol="0" anchor="b">
            <a:noAutofit/>
          </a:bodyPr>
          <a:lstStyle/>
          <a:p>
            <a:pPr>
              <a:spcBef>
                <a:spcPts val="0"/>
              </a:spcBef>
            </a:pPr>
            <a:r>
              <a:rPr lang="en" sz="2000" b="1" dirty="0">
                <a:solidFill>
                  <a:prstClr val="black">
                    <a:lumMod val="75000"/>
                    <a:lumOff val="25000"/>
                  </a:prstClr>
                </a:solidFill>
              </a:rPr>
              <a:t>(location, </a:t>
            </a:r>
            <a:r>
              <a:rPr lang="en" sz="2000" b="1" dirty="0" smtClean="0">
                <a:solidFill>
                  <a:prstClr val="black">
                    <a:lumMod val="75000"/>
                    <a:lumOff val="25000"/>
                  </a:prstClr>
                </a:solidFill>
              </a:rPr>
              <a:t>natural resources)</a:t>
            </a:r>
            <a:endParaRPr lang="fr-FR" sz="2000" b="1" dirty="0">
              <a:solidFill>
                <a:prstClr val="black">
                  <a:lumMod val="75000"/>
                  <a:lumOff val="25000"/>
                </a:prstClr>
              </a:solidFill>
            </a:endParaRPr>
          </a:p>
        </p:txBody>
      </p:sp>
      <p:pic>
        <p:nvPicPr>
          <p:cNvPr id="10" name="Image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4328" y="908719"/>
            <a:ext cx="1619672" cy="1400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4004" y="0"/>
            <a:ext cx="5522107" cy="836712"/>
          </a:xfrm>
        </p:spPr>
        <p:txBody>
          <a:bodyPr>
            <a:noAutofit/>
          </a:bodyPr>
          <a:lstStyle/>
          <a:p>
            <a:pPr lvl="0">
              <a:spcBef>
                <a:spcPts val="0"/>
              </a:spcBef>
            </a:pPr>
            <a:r>
              <a:rPr lang="en" sz="3600" b="0" cap="none" dirty="0">
                <a:solidFill>
                  <a:prstClr val="black">
                    <a:lumMod val="50000"/>
                    <a:lumOff val="50000"/>
                  </a:prstClr>
                </a:solidFill>
              </a:rPr>
              <a:t>Strategic </a:t>
            </a:r>
            <a:endParaRPr lang="fr-FR" sz="2400" dirty="0"/>
          </a:p>
        </p:txBody>
      </p:sp>
      <p:sp>
        <p:nvSpPr>
          <p:cNvPr id="3" name="Rectangle 2"/>
          <p:cNvSpPr/>
          <p:nvPr/>
        </p:nvSpPr>
        <p:spPr>
          <a:xfrm>
            <a:off x="251520" y="954008"/>
            <a:ext cx="8568952" cy="5355312"/>
          </a:xfrm>
          <a:prstGeom prst="rect">
            <a:avLst/>
          </a:prstGeom>
          <a:solidFill>
            <a:schemeClr val="bg1"/>
          </a:solidFill>
        </p:spPr>
        <p:txBody>
          <a:bodyPr wrap="square">
            <a:spAutoFit/>
          </a:bodyPr>
          <a:lstStyle/>
          <a:p>
            <a:pPr algn="just"/>
            <a:r>
              <a:rPr lang="en" dirty="0"/>
              <a:t>Cameroon has relatively diversified resources compared to other countries in the region, such as forestry, agriculture, petroleum and mining (notably aluminum). The hydroelectric potential is significant, and efforts to improve infrastructure are underway </a:t>
            </a:r>
            <a:r>
              <a:rPr lang="en" dirty="0" smtClean="0"/>
              <a:t>.</a:t>
            </a:r>
          </a:p>
          <a:p>
            <a:pPr algn="just"/>
            <a:endParaRPr lang="fr-FR" dirty="0"/>
          </a:p>
          <a:p>
            <a:pPr algn="just"/>
            <a:r>
              <a:rPr lang="en" dirty="0"/>
              <a:t>This context </a:t>
            </a:r>
            <a:r>
              <a:rPr lang="en" dirty="0" smtClean="0"/>
              <a:t>, the developer did not fail </a:t>
            </a:r>
            <a:r>
              <a:rPr lang="en" dirty="0"/>
              <a:t>to attract investments:</a:t>
            </a:r>
            <a:endParaRPr lang="fr-FR" dirty="0" smtClean="0"/>
          </a:p>
          <a:p>
            <a:pPr algn="just"/>
            <a:r>
              <a:rPr lang="en" dirty="0" smtClean="0"/>
              <a:t>Cameroon thus </a:t>
            </a:r>
            <a:r>
              <a:rPr lang="en" dirty="0"/>
              <a:t>captured </a:t>
            </a:r>
            <a:r>
              <a:rPr lang="en" b="1" dirty="0"/>
              <a:t>487 billion in direct investments</a:t>
            </a:r>
            <a:endParaRPr lang="fr-FR" b="1" dirty="0" smtClean="0"/>
          </a:p>
          <a:p>
            <a:pPr algn="just"/>
            <a:r>
              <a:rPr lang="en" b="1" dirty="0" smtClean="0"/>
              <a:t>foreigners </a:t>
            </a:r>
            <a:r>
              <a:rPr lang="en" dirty="0"/>
              <a:t>in 2021, an increase of 43% compared to 2020 </a:t>
            </a:r>
            <a:r>
              <a:rPr lang="en" dirty="0" smtClean="0"/>
              <a:t>.</a:t>
            </a:r>
          </a:p>
          <a:p>
            <a:pPr algn="just"/>
            <a:endParaRPr lang="fr-FR" dirty="0"/>
          </a:p>
          <a:p>
            <a:pPr algn="just"/>
            <a:r>
              <a:rPr lang="en" dirty="0"/>
              <a:t>These incoming flows </a:t>
            </a:r>
            <a:r>
              <a:rPr lang="en" dirty="0" smtClean="0"/>
              <a:t>of Foreign Direct Investment </a:t>
            </a:r>
            <a:r>
              <a:rPr lang="en" dirty="0"/>
              <a:t>have notably made it possible to support dynamism in the hotel, manufacturing and finance sectors. Furthermore, the country, which is increasingly subject to flooding, deforestation, recurring droughts in the north and an uncertain duration of rainy seasons, has decided to move towards a green development model.</a:t>
            </a:r>
            <a:endParaRPr lang="fr-FR" dirty="0" smtClean="0"/>
          </a:p>
          <a:p>
            <a:pPr algn="just"/>
            <a:r>
              <a:rPr lang="en" b="1" dirty="0" smtClean="0"/>
              <a:t>The </a:t>
            </a:r>
            <a:r>
              <a:rPr lang="en" b="1" dirty="0"/>
              <a:t>share of renewable energies in the electricity mix should reach 25% in 2035, compared to 2% in 2019 </a:t>
            </a:r>
            <a:r>
              <a:rPr lang="en" dirty="0"/>
              <a:t>.</a:t>
            </a:r>
            <a:endParaRPr lang="fr-FR" dirty="0" smtClean="0"/>
          </a:p>
          <a:p>
            <a:pPr algn="just"/>
            <a:r>
              <a:rPr lang="en" dirty="0" smtClean="0"/>
              <a:t>Between </a:t>
            </a:r>
            <a:r>
              <a:rPr lang="en" dirty="0"/>
              <a:t>its increasing investments and its state voluntarism, Cameroon therefore offers a large number of opportunities in the mining, infrastructure, finance, hotel sectors, and of course renewable energies.</a:t>
            </a:r>
          </a:p>
        </p:txBody>
      </p:sp>
      <p:pic>
        <p:nvPicPr>
          <p:cNvPr id="6" name="Image 5"/>
          <p:cNvPicPr>
            <a:picLocks noChangeAspect="1"/>
          </p:cNvPicPr>
          <p:nvPr/>
        </p:nvPicPr>
        <p:blipFill>
          <a:blip r:embed="rId2" cstate="email">
            <a:clrChange>
              <a:clrFrom>
                <a:srgbClr val="F0EFEB"/>
              </a:clrFrom>
              <a:clrTo>
                <a:srgbClr val="F0EFEB">
                  <a:alpha val="0"/>
                </a:srgbClr>
              </a:clrTo>
            </a:clrChange>
            <a:extLst>
              <a:ext uri="{28A0092B-C50C-407E-A947-70E740481C1C}">
                <a14:useLocalDpi xmlns:a14="http://schemas.microsoft.com/office/drawing/2010/main" val="0"/>
              </a:ext>
            </a:extLst>
          </a:blip>
          <a:stretch>
            <a:fillRect/>
          </a:stretch>
        </p:blipFill>
        <p:spPr>
          <a:xfrm>
            <a:off x="7181294" y="1808291"/>
            <a:ext cx="1638755" cy="1404685"/>
          </a:xfrm>
          <a:prstGeom prst="rect">
            <a:avLst/>
          </a:prstGeom>
        </p:spPr>
      </p:pic>
    </p:spTree>
    <p:extLst>
      <p:ext uri="{BB962C8B-B14F-4D97-AF65-F5344CB8AC3E}">
        <p14:creationId xmlns:p14="http://schemas.microsoft.com/office/powerpoint/2010/main" val="373822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4004" y="0"/>
            <a:ext cx="6674236" cy="836712"/>
          </a:xfrm>
        </p:spPr>
        <p:txBody>
          <a:bodyPr>
            <a:noAutofit/>
          </a:bodyPr>
          <a:lstStyle/>
          <a:p>
            <a:pPr lvl="0">
              <a:spcBef>
                <a:spcPts val="0"/>
              </a:spcBef>
            </a:pPr>
            <a:r>
              <a:rPr lang="en" sz="3600" dirty="0"/>
              <a:t>advantages </a:t>
            </a:r>
            <a:r>
              <a:rPr lang="en" sz="3600" b="0" cap="none" dirty="0" smtClean="0">
                <a:solidFill>
                  <a:prstClr val="black">
                    <a:lumMod val="50000"/>
                    <a:lumOff val="50000"/>
                  </a:prstClr>
                </a:solidFill>
              </a:rPr>
              <a:t>(Next 1)</a:t>
            </a:r>
            <a:endParaRPr lang="fr-FR" sz="2400" dirty="0"/>
          </a:p>
        </p:txBody>
      </p:sp>
      <p:sp>
        <p:nvSpPr>
          <p:cNvPr id="8" name="Text Placeholder 4"/>
          <p:cNvSpPr txBox="1">
            <a:spLocks/>
          </p:cNvSpPr>
          <p:nvPr/>
        </p:nvSpPr>
        <p:spPr>
          <a:xfrm>
            <a:off x="467544" y="908720"/>
            <a:ext cx="6286906" cy="5400600"/>
          </a:xfrm>
          <a:prstGeom prst="rect">
            <a:avLst/>
          </a:prstGeom>
          <a:solidFill>
            <a:schemeClr val="bg1"/>
          </a:solidFill>
        </p:spPr>
        <p:txBody>
          <a:bodyPr vert="horz" lIns="91440" tIns="45720" rIns="91440" bIns="45720" rtlCol="0" anchor="ctr" anchorCtr="0">
            <a:noAutofit/>
          </a:bodyPr>
          <a:lstStyle>
            <a:lvl1pPr marL="0" indent="0" algn="r" defTabSz="914400" rtl="0" eaLnBrk="1" latinLnBrk="0" hangingPunct="1">
              <a:spcBef>
                <a:spcPct val="20000"/>
              </a:spcBef>
              <a:buFont typeface="Arial" pitchFamily="34" charset="0"/>
              <a:buNone/>
              <a:defRPr kumimoji="0" lang="fr-FR" sz="18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kumimoji="0" lang="fr-F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kumimoji="0" lang="fr-F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400" kern="1200">
                <a:solidFill>
                  <a:schemeClr val="tx1">
                    <a:tint val="75000"/>
                  </a:schemeClr>
                </a:solidFill>
                <a:latin typeface="+mn-lt"/>
                <a:ea typeface="+mn-ea"/>
                <a:cs typeface="+mn-cs"/>
              </a:defRPr>
            </a:lvl9pPr>
          </a:lstStyle>
          <a:p>
            <a:pPr algn="just">
              <a:spcBef>
                <a:spcPts val="0"/>
              </a:spcBef>
            </a:pPr>
            <a:r>
              <a:rPr lang="en" sz="1600" b="1" dirty="0"/>
              <a:t>1. Cameroon's central geographic location </a:t>
            </a:r>
            <a:r>
              <a:rPr lang="en" sz="1600" dirty="0"/>
              <a:t>in Central Africa makes it a strategic connection point for investments in the region, facilitating access to regional and international markets.</a:t>
            </a:r>
          </a:p>
          <a:p>
            <a:pPr algn="just">
              <a:spcBef>
                <a:spcPts val="0"/>
              </a:spcBef>
            </a:pPr>
            <a:endParaRPr lang="fr-FR" sz="1600" dirty="0"/>
          </a:p>
          <a:p>
            <a:pPr algn="just">
              <a:spcBef>
                <a:spcPts val="0"/>
              </a:spcBef>
            </a:pPr>
            <a:r>
              <a:rPr lang="en" sz="1600" dirty="0"/>
              <a:t>2. Cameroon benefits </a:t>
            </a:r>
            <a:r>
              <a:rPr lang="en" sz="1600" b="1" dirty="0"/>
              <a:t>from a wide diversity of natural resources </a:t>
            </a:r>
            <a:r>
              <a:rPr lang="en" sz="1600" dirty="0"/>
              <a:t>, including oil, natural gas, minerals and arable land, providing numerous investment opportunities in various sectors.</a:t>
            </a:r>
          </a:p>
          <a:p>
            <a:pPr algn="just">
              <a:spcBef>
                <a:spcPts val="0"/>
              </a:spcBef>
            </a:pPr>
            <a:endParaRPr lang="fr-FR" sz="1600" dirty="0"/>
          </a:p>
          <a:p>
            <a:pPr algn="just">
              <a:spcBef>
                <a:spcPts val="0"/>
              </a:spcBef>
            </a:pPr>
            <a:r>
              <a:rPr lang="en" sz="1600" dirty="0"/>
              <a:t>3. The country also has </a:t>
            </a:r>
            <a:r>
              <a:rPr lang="en" sz="1600" b="1" dirty="0"/>
              <a:t>significant hydroelectric potential </a:t>
            </a:r>
            <a:r>
              <a:rPr lang="en" sz="1600" dirty="0"/>
              <a:t>, with rivers such as the Sanaga, Nyong and Dja providing investment opportunities in the renewable energy sector.</a:t>
            </a:r>
          </a:p>
          <a:p>
            <a:pPr algn="just">
              <a:spcBef>
                <a:spcPts val="0"/>
              </a:spcBef>
            </a:pPr>
            <a:endParaRPr lang="fr-FR" sz="1600" dirty="0"/>
          </a:p>
          <a:p>
            <a:pPr algn="just">
              <a:spcBef>
                <a:spcPts val="0"/>
              </a:spcBef>
            </a:pPr>
            <a:r>
              <a:rPr lang="en" sz="1600" dirty="0"/>
              <a:t>4. In addition to its natural resources, Cameroon is blessed </a:t>
            </a:r>
            <a:r>
              <a:rPr lang="en" sz="1600" b="1" dirty="0"/>
              <a:t>with a skilled and cheap labor force </a:t>
            </a:r>
            <a:r>
              <a:rPr lang="en" sz="1600" dirty="0"/>
              <a:t>, giving investors a competitive advantage in terms of production costs.</a:t>
            </a:r>
          </a:p>
          <a:p>
            <a:pPr algn="just">
              <a:spcBef>
                <a:spcPts val="0"/>
              </a:spcBef>
            </a:pPr>
            <a:endParaRPr lang="fr-FR" sz="1600" dirty="0"/>
          </a:p>
          <a:p>
            <a:pPr algn="just">
              <a:spcBef>
                <a:spcPts val="0"/>
              </a:spcBef>
            </a:pPr>
            <a:r>
              <a:rPr lang="en" sz="1600" dirty="0"/>
              <a:t>5. The Cameroonian government has implemented </a:t>
            </a:r>
            <a:r>
              <a:rPr lang="en" sz="1600" b="1" dirty="0"/>
              <a:t>policies favorable to foreign investment </a:t>
            </a:r>
            <a:r>
              <a:rPr lang="en" sz="1600" dirty="0"/>
              <a:t>, including </a:t>
            </a:r>
            <a:r>
              <a:rPr lang="en" sz="1600" b="1" dirty="0"/>
              <a:t>tax incentives and free zones, making it easier for foreign companies to set up in the country </a:t>
            </a:r>
            <a:r>
              <a:rPr lang="en" sz="1600" dirty="0" smtClean="0"/>
              <a:t>.</a:t>
            </a:r>
            <a:endParaRPr lang="fr-FR" sz="1600" dirty="0"/>
          </a:p>
        </p:txBody>
      </p:sp>
      <p:pic>
        <p:nvPicPr>
          <p:cNvPr id="6" name="Image 5"/>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754451" y="2276871"/>
            <a:ext cx="2334882" cy="2437775"/>
          </a:xfrm>
          <a:prstGeom prst="rect">
            <a:avLst/>
          </a:prstGeom>
        </p:spPr>
      </p:pic>
    </p:spTree>
    <p:extLst>
      <p:ext uri="{BB962C8B-B14F-4D97-AF65-F5344CB8AC3E}">
        <p14:creationId xmlns:p14="http://schemas.microsoft.com/office/powerpoint/2010/main" val="546891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5.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6.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Présentatio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4516</Words>
  <Application>Microsoft Office PowerPoint</Application>
  <PresentationFormat>Affichage à l'écran (4:3)</PresentationFormat>
  <Paragraphs>305</Paragraphs>
  <Slides>38</Slides>
  <Notes>28</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Présentation de PowerPoint 2010</vt:lpstr>
      <vt:lpstr>BUSINESS OPPORTUNITIES  IN CAMEROON AND CENTRAL AFRICA</vt:lpstr>
      <vt:lpstr>Présentation PowerPoint</vt:lpstr>
      <vt:lpstr>Area </vt:lpstr>
      <vt:lpstr>Area </vt:lpstr>
      <vt:lpstr>Statistics keys</vt:lpstr>
      <vt:lpstr>Key </vt:lpstr>
      <vt:lpstr>Strategic </vt:lpstr>
      <vt:lpstr>Strategic </vt:lpstr>
      <vt:lpstr>advantages (Next 1)</vt:lpstr>
      <vt:lpstr>Présentation PowerPoint</vt:lpstr>
      <vt:lpstr>advantages (Next 3)</vt:lpstr>
      <vt:lpstr>Présentation PowerPoint</vt:lpstr>
      <vt:lpstr>AGRICULTURE</vt:lpstr>
      <vt:lpstr>Présentation PowerPoint</vt:lpstr>
      <vt:lpstr>MINES</vt:lpstr>
      <vt:lpstr>Présentation PowerPoint</vt:lpstr>
      <vt:lpstr>FOREST</vt:lpstr>
      <vt:lpstr>Présentation PowerPoint</vt:lpstr>
      <vt:lpstr>TOURISM</vt:lpstr>
      <vt:lpstr>Présentation PowerPoint</vt:lpstr>
      <vt:lpstr>E-COMMERCE</vt:lpstr>
      <vt:lpstr>Présentation PowerPoint</vt:lpstr>
      <vt:lpstr>HEALTHCARE</vt:lpstr>
      <vt:lpstr>Présentation PowerPoint</vt:lpstr>
      <vt:lpstr>Présentation PowerPoint</vt:lpstr>
      <vt:lpstr>Real estate</vt:lpstr>
      <vt:lpstr>Présentation PowerPoint</vt:lpstr>
      <vt:lpstr>EDUCATION</vt:lpstr>
      <vt:lpstr>Présentation PowerPoint</vt:lpstr>
      <vt:lpstr>But,  that's not all. </vt:lpstr>
      <vt:lpstr>In Central Africa</vt:lpstr>
      <vt:lpstr>In Central Africa</vt:lpstr>
      <vt:lpstr>Investment incentive</vt:lpstr>
      <vt:lpstr>Case </vt:lpstr>
      <vt:lpstr>Testimonials</vt:lpstr>
      <vt:lpstr>Testimonials</vt:lpstr>
      <vt:lpstr>LET’S CONCLUDE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2024-06-10T15:52:16Z</dcterms:created>
  <dcterms:modified xsi:type="dcterms:W3CDTF">2024-07-02T22:15:18Z</dcterms:modified>
</cp:coreProperties>
</file>